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72" r:id="rId2"/>
  </p:sldMasterIdLst>
  <p:notesMasterIdLst>
    <p:notesMasterId r:id="rId29"/>
  </p:notesMasterIdLst>
  <p:handoutMasterIdLst>
    <p:handoutMasterId r:id="rId30"/>
  </p:handoutMasterIdLst>
  <p:sldIdLst>
    <p:sldId id="274" r:id="rId3"/>
    <p:sldId id="277" r:id="rId4"/>
    <p:sldId id="341" r:id="rId5"/>
    <p:sldId id="342" r:id="rId6"/>
    <p:sldId id="344" r:id="rId7"/>
    <p:sldId id="343" r:id="rId8"/>
    <p:sldId id="296" r:id="rId9"/>
    <p:sldId id="320" r:id="rId10"/>
    <p:sldId id="321" r:id="rId11"/>
    <p:sldId id="323" r:id="rId12"/>
    <p:sldId id="324" r:id="rId13"/>
    <p:sldId id="325" r:id="rId14"/>
    <p:sldId id="326" r:id="rId15"/>
    <p:sldId id="337" r:id="rId16"/>
    <p:sldId id="328" r:id="rId17"/>
    <p:sldId id="329" r:id="rId18"/>
    <p:sldId id="330" r:id="rId19"/>
    <p:sldId id="331" r:id="rId20"/>
    <p:sldId id="338" r:id="rId21"/>
    <p:sldId id="327" r:id="rId22"/>
    <p:sldId id="332" r:id="rId23"/>
    <p:sldId id="334" r:id="rId24"/>
    <p:sldId id="335" r:id="rId25"/>
    <p:sldId id="336" r:id="rId26"/>
    <p:sldId id="339" r:id="rId27"/>
    <p:sldId id="340" r:id="rId28"/>
  </p:sldIdLst>
  <p:sldSz cx="12192000" cy="6858000"/>
  <p:notesSz cx="7099300" cy="10234613"/>
  <p:embeddedFontLst>
    <p:embeddedFont>
      <p:font typeface="나눔고딕" panose="020D0604000000000000" pitchFamily="50" charset="-127"/>
      <p:regular r:id="rId31"/>
      <p:bold r:id="rId32"/>
    </p:embeddedFont>
    <p:embeddedFont>
      <p:font typeface="나눔고딕 ExtraBold" panose="020D0904000000000000" pitchFamily="50" charset="-127"/>
      <p:bold r:id="rId33"/>
    </p:embeddedFont>
    <p:embeddedFont>
      <p:font typeface="HY중고딕" panose="02030600000101010101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Cambria" panose="02040503050406030204" pitchFamily="18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5036"/>
    <a:srgbClr val="1E447C"/>
    <a:srgbClr val="D5FFF4"/>
    <a:srgbClr val="00CC99"/>
    <a:srgbClr val="C44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90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44" y="22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4" cy="513508"/>
          </a:xfrm>
          <a:prstGeom prst="rect">
            <a:avLst/>
          </a:prstGeom>
        </p:spPr>
        <p:txBody>
          <a:bodyPr vert="horz" lIns="95463" tIns="47732" rIns="95463" bIns="47732" rtlCol="0"/>
          <a:lstStyle>
            <a:lvl1pPr algn="l" latinLnBrk="1">
              <a:defRPr lang="ko-KR" sz="1300"/>
            </a:lvl1pPr>
          </a:lstStyle>
          <a:p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4" cy="513508"/>
          </a:xfrm>
          <a:prstGeom prst="rect">
            <a:avLst/>
          </a:prstGeom>
        </p:spPr>
        <p:txBody>
          <a:bodyPr vert="horz" lIns="95463" tIns="47732" rIns="95463" bIns="47732" rtlCol="0"/>
          <a:lstStyle>
            <a:lvl1pPr algn="r" latinLnBrk="1">
              <a:defRPr lang="ko-KR" sz="1300"/>
            </a:lvl1pPr>
          </a:lstStyle>
          <a:p>
            <a:fld id="{E6F93605-0C0C-4258-9724-5F2F9BB3BC90}" type="datetimeFigureOut">
              <a:rPr lang="en-US" altLang="ko-KR" smtClean="0"/>
              <a:t>11/11/2019</a:t>
            </a:fld>
            <a:endParaRPr 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6364" cy="513507"/>
          </a:xfrm>
          <a:prstGeom prst="rect">
            <a:avLst/>
          </a:prstGeom>
        </p:spPr>
        <p:txBody>
          <a:bodyPr vert="horz" lIns="95463" tIns="47732" rIns="95463" bIns="47732" rtlCol="0" anchor="b"/>
          <a:lstStyle>
            <a:lvl1pPr algn="l" latinLnBrk="1">
              <a:defRPr lang="ko-KR" sz="1300"/>
            </a:lvl1pPr>
          </a:lstStyle>
          <a:p>
            <a:endParaRPr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5" y="9721108"/>
            <a:ext cx="3076364" cy="513507"/>
          </a:xfrm>
          <a:prstGeom prst="rect">
            <a:avLst/>
          </a:prstGeom>
        </p:spPr>
        <p:txBody>
          <a:bodyPr vert="horz" lIns="95463" tIns="47732" rIns="95463" bIns="47732" rtlCol="0" anchor="b"/>
          <a:lstStyle>
            <a:lvl1pPr algn="r" latinLnBrk="1">
              <a:defRPr lang="ko-KR" sz="1300"/>
            </a:lvl1pPr>
          </a:lstStyle>
          <a:p>
            <a:fld id="{663FFE7F-C917-439A-8026-3D301EB5CC28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4" cy="513508"/>
          </a:xfrm>
          <a:prstGeom prst="rect">
            <a:avLst/>
          </a:prstGeom>
        </p:spPr>
        <p:txBody>
          <a:bodyPr vert="horz" lIns="95463" tIns="47732" rIns="95463" bIns="47732" rtlCol="0"/>
          <a:lstStyle>
            <a:lvl1pPr algn="l" latinLnBrk="1">
              <a:defRPr lang="ko-KR" sz="1300"/>
            </a:lvl1pPr>
          </a:lstStyle>
          <a:p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4" cy="513508"/>
          </a:xfrm>
          <a:prstGeom prst="rect">
            <a:avLst/>
          </a:prstGeom>
        </p:spPr>
        <p:txBody>
          <a:bodyPr vert="horz" lIns="95463" tIns="47732" rIns="95463" bIns="47732" rtlCol="0"/>
          <a:lstStyle>
            <a:lvl1pPr algn="r" latinLnBrk="1">
              <a:defRPr lang="ko-KR" sz="1300"/>
            </a:lvl1pPr>
          </a:lstStyle>
          <a:p>
            <a:fld id="{28F31B3D-E4E3-4A80-AB70-C5564C267266}" type="datetimeFigureOut">
              <a:t>2019-11-11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7938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63" tIns="47732" rIns="95463" bIns="47732" rtlCol="0" anchor="ctr"/>
          <a:lstStyle/>
          <a:p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1" y="4925408"/>
            <a:ext cx="5679440" cy="3454182"/>
          </a:xfrm>
          <a:prstGeom prst="rect">
            <a:avLst/>
          </a:prstGeom>
        </p:spPr>
        <p:txBody>
          <a:bodyPr vert="horz" lIns="95463" tIns="47732" rIns="95463" bIns="47732" rtlCol="0"/>
          <a:lstStyle/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4" cy="513507"/>
          </a:xfrm>
          <a:prstGeom prst="rect">
            <a:avLst/>
          </a:prstGeom>
        </p:spPr>
        <p:txBody>
          <a:bodyPr vert="horz" lIns="95463" tIns="47732" rIns="95463" bIns="47732" rtlCol="0" anchor="b"/>
          <a:lstStyle>
            <a:lvl1pPr algn="l" latinLnBrk="1">
              <a:defRPr lang="ko-KR" sz="1300"/>
            </a:lvl1pPr>
          </a:lstStyle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4" cy="513507"/>
          </a:xfrm>
          <a:prstGeom prst="rect">
            <a:avLst/>
          </a:prstGeom>
        </p:spPr>
        <p:txBody>
          <a:bodyPr vert="horz" lIns="95463" tIns="47732" rIns="95463" bIns="47732" rtlCol="0" anchor="b"/>
          <a:lstStyle>
            <a:lvl1pPr algn="r" latinLnBrk="1">
              <a:defRPr lang="ko-KR" sz="1300"/>
            </a:lvl1pPr>
          </a:lstStyle>
          <a:p>
            <a:fld id="{4EC0B30D-C07A-425B-A90C-BA7BEB191079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34C-3B6D-4356-90B9-EBB9FA937D35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CBDD5-3C9B-4ABB-9B2E-3F0C7FA7B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1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ko-KR" altLang="en-US" smtClean="0"/>
              <a:t>2019-11-11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93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ko-KR" altLang="en-US" smtClean="0"/>
              <a:t>2019-11-11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32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ko-KR" altLang="en-US" smtClean="0"/>
              <a:t>2019-11-11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33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34C-3B6D-4356-90B9-EBB9FA937D35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CBDD5-3C9B-4ABB-9B2E-3F0C7FA7B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1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ko-KR" altLang="en-US" smtClean="0"/>
              <a:t>2019-11-11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74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ko-KR" altLang="en-US" smtClean="0"/>
              <a:t>2019-11-11</a:t>
            </a:fld>
            <a:endParaRPr 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81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ko-KR" altLang="en-US" smtClean="0"/>
              <a:t>2019-11-11</a:t>
            </a:fld>
            <a:endParaRPr 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23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ko-KR" altLang="en-US" smtClean="0"/>
              <a:t>2019-11-11</a:t>
            </a:fld>
            <a:endParaRPr 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0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ko-KR" altLang="en-US" smtClean="0"/>
              <a:t>2019-11-11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96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34C-3B6D-4356-90B9-EBB9FA937D35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CBDD5-3C9B-4ABB-9B2E-3F0C7FA7B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22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altLang="ko-KR" smtClean="0"/>
              <a:pPr/>
              <a:t>11/11/2019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4256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4727849" y="2185982"/>
            <a:ext cx="3068599" cy="2031326"/>
            <a:chOff x="3203848" y="2185982"/>
            <a:chExt cx="3068599" cy="2031326"/>
          </a:xfrm>
        </p:grpSpPr>
        <p:sp>
          <p:nvSpPr>
            <p:cNvPr id="38" name="직사각형 37"/>
            <p:cNvSpPr/>
            <p:nvPr/>
          </p:nvSpPr>
          <p:spPr>
            <a:xfrm>
              <a:off x="3203848" y="2185982"/>
              <a:ext cx="2803973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CAPSTONE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228144" y="3201645"/>
              <a:ext cx="304430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PROGRAM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228144" y="2693813"/>
              <a:ext cx="203773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DESIGN</a:t>
              </a: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503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148" y="5859715"/>
            <a:ext cx="1371122" cy="72395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587" y="480033"/>
            <a:ext cx="1339378" cy="468782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827584" y="714424"/>
            <a:ext cx="3312353" cy="2004283"/>
            <a:chOff x="3203848" y="2185982"/>
            <a:chExt cx="3068599" cy="1856789"/>
          </a:xfrm>
        </p:grpSpPr>
        <p:sp>
          <p:nvSpPr>
            <p:cNvPr id="45" name="직사각형 44"/>
            <p:cNvSpPr/>
            <p:nvPr/>
          </p:nvSpPr>
          <p:spPr>
            <a:xfrm>
              <a:off x="3203848" y="2185982"/>
              <a:ext cx="2597630" cy="841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CAPSTONE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228144" y="3201645"/>
              <a:ext cx="3044303" cy="8411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PROGRAM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228144" y="2693813"/>
              <a:ext cx="1887781" cy="841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DESIGN</a:t>
              </a: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431539" y="430133"/>
            <a:ext cx="11309745" cy="276126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6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950179" y="1314709"/>
            <a:ext cx="1259399" cy="623454"/>
            <a:chOff x="947200" y="1315887"/>
            <a:chExt cx="1849749" cy="623454"/>
          </a:xfrm>
        </p:grpSpPr>
        <p:sp>
          <p:nvSpPr>
            <p:cNvPr id="18" name="오각형 17"/>
            <p:cNvSpPr/>
            <p:nvPr/>
          </p:nvSpPr>
          <p:spPr>
            <a:xfrm rot="10800000">
              <a:off x="947200" y="1315887"/>
              <a:ext cx="1849749" cy="623454"/>
            </a:xfrm>
            <a:prstGeom prst="homePlat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20551" y="1432557"/>
              <a:ext cx="1069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1E4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2133091" y="1323366"/>
            <a:ext cx="8284826" cy="5209714"/>
            <a:chOff x="2532319" y="497345"/>
            <a:chExt cx="7878445" cy="6221974"/>
          </a:xfrm>
        </p:grpSpPr>
        <p:sp>
          <p:nvSpPr>
            <p:cNvPr id="21" name="직사각형 20"/>
            <p:cNvSpPr/>
            <p:nvPr/>
          </p:nvSpPr>
          <p:spPr>
            <a:xfrm>
              <a:off x="7460240" y="497345"/>
              <a:ext cx="2950524" cy="4150799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①결제 방법 선택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②신청금액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부가세 포함</a:t>
              </a:r>
              <a:r>
                <a:rPr lang="en-US" altLang="ko-KR" sz="1600" b="1" kern="0" spc="-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금액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en-US" altLang="ko-KR" sz="1600" b="1" kern="0" spc="-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※ </a:t>
              </a:r>
              <a:r>
                <a:rPr lang="ko-KR" altLang="en-US" sz="14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인터넷구매</a:t>
              </a:r>
              <a:r>
                <a:rPr lang="en-US" altLang="ko-KR" sz="14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400" b="1" kern="0" spc="-50" dirty="0" err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배송비</a:t>
              </a:r>
              <a:r>
                <a:rPr lang="ko-KR" altLang="en-US" sz="14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포함 금액</a:t>
              </a:r>
              <a:r>
                <a:rPr lang="en-US" altLang="ko-KR" sz="14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pPr lvl="0" algn="just" latinLnBrk="1">
                <a:defRPr/>
              </a:pPr>
              <a:endParaRPr lang="en-US" altLang="ko-KR" sz="14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③구입사유 입력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 latinLnBrk="1">
                <a:defRPr/>
              </a:pPr>
              <a:r>
                <a:rPr lang="en-US" altLang="ko-KR" sz="1400" b="1" kern="0" spc="-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b="1" kern="0" spc="-50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※ </a:t>
              </a:r>
              <a:r>
                <a:rPr lang="ko-KR" altLang="en-US" sz="1400" b="1" kern="0" spc="-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상세히 작성하지 않으면 반려 처리</a:t>
              </a:r>
              <a:endParaRPr lang="en-US" altLang="ko-KR" sz="1400" b="1" kern="0" spc="-50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 latinLnBrk="1">
                <a:defRPr/>
              </a:pPr>
              <a:endParaRPr lang="en-US" altLang="ko-KR" sz="1400" b="1" kern="0" spc="-50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④인터넷구매인 경우만 입력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en-US" altLang="ko-KR" sz="1400" b="1" kern="0" spc="-150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※ </a:t>
              </a:r>
              <a:r>
                <a:rPr lang="ko-KR" altLang="en-US" sz="1400" b="1" kern="0" spc="-150" dirty="0" err="1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구매사이트명</a:t>
              </a:r>
              <a:r>
                <a:rPr lang="en-US" altLang="ko-KR" sz="1400" b="1" kern="0" spc="-1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/ID/PW </a:t>
              </a:r>
              <a:r>
                <a:rPr lang="ko-KR" altLang="en-US" sz="1400" b="1" kern="0" spc="-1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미 입력 시 반려 처리</a:t>
              </a:r>
              <a:endParaRPr lang="en-US" altLang="ko-KR" sz="1400" b="1" kern="0" spc="-150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600" b="1" kern="0" spc="-1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⑤파일선택 </a:t>
              </a:r>
              <a:r>
                <a:rPr lang="ko-KR" altLang="en-US" sz="1600" b="1" kern="0" spc="-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견적서 업로드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⑥신청</a:t>
              </a:r>
              <a:endParaRPr kumimoji="0" lang="ko-KR" altLang="en-US" sz="1600" b="1" i="0" u="none" strike="noStrike" kern="0" cap="none" spc="-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532319" y="511824"/>
              <a:ext cx="4927920" cy="620749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16615" y="477786"/>
            <a:ext cx="336342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</a:t>
            </a:r>
            <a:r>
              <a:rPr lang="ko-KR" altLang="en-US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 지원 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절차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재료비</a:t>
            </a:r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1" dirty="0">
              <a:solidFill>
                <a:srgbClr val="1E447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8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513757" y="1314709"/>
            <a:ext cx="1259399" cy="623454"/>
            <a:chOff x="947200" y="1315887"/>
            <a:chExt cx="1849749" cy="623454"/>
          </a:xfrm>
        </p:grpSpPr>
        <p:sp>
          <p:nvSpPr>
            <p:cNvPr id="20" name="오각형 19"/>
            <p:cNvSpPr/>
            <p:nvPr/>
          </p:nvSpPr>
          <p:spPr>
            <a:xfrm rot="10800000">
              <a:off x="947200" y="1315887"/>
              <a:ext cx="1849749" cy="623454"/>
            </a:xfrm>
            <a:prstGeom prst="homePlat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20551" y="1432557"/>
              <a:ext cx="1069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1E4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6615" y="477786"/>
            <a:ext cx="336342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</a:t>
            </a:r>
            <a:r>
              <a:rPr lang="ko-KR" altLang="en-US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 지원 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절차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재료비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1" dirty="0">
              <a:solidFill>
                <a:srgbClr val="1E447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684455" y="1334950"/>
            <a:ext cx="4825220" cy="5198130"/>
            <a:chOff x="1684455" y="1334950"/>
            <a:chExt cx="4825220" cy="5198130"/>
          </a:xfrm>
        </p:grpSpPr>
        <p:sp>
          <p:nvSpPr>
            <p:cNvPr id="31" name="직사각형 30"/>
            <p:cNvSpPr/>
            <p:nvPr/>
          </p:nvSpPr>
          <p:spPr>
            <a:xfrm>
              <a:off x="1684455" y="5568546"/>
              <a:ext cx="4825220" cy="964534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lang="ko-KR" altLang="en-US" sz="1600" b="1" kern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승인대기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사업단 검토 전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지출결의서 출력 불가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</a:p>
            <a:p>
              <a:pPr lvl="0" algn="ctr" latinLnBrk="1">
                <a:defRPr/>
              </a:pP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▶ 반려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사업단 검토 후 반려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보기</a:t>
              </a:r>
              <a:endParaRPr lang="en-US" altLang="ko-KR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ctr" latinLnBrk="1">
                <a:defRPr/>
              </a:pPr>
              <a:r>
                <a:rPr lang="en-US" altLang="ko-KR" sz="1400" b="1" kern="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※ </a:t>
              </a:r>
              <a:r>
                <a:rPr lang="ko-KR" altLang="en-US" sz="1400" b="1" kern="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사업단에서 반려 할 경우 팀장 문자 발송</a:t>
              </a:r>
              <a:endParaRPr lang="en-US" altLang="ko-KR" sz="1600" b="1" kern="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688966" y="1334950"/>
              <a:ext cx="4801330" cy="208434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692074" y="3448610"/>
              <a:ext cx="4801330" cy="208434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595891" y="1334950"/>
            <a:ext cx="4825220" cy="4717477"/>
            <a:chOff x="2489560" y="1301412"/>
            <a:chExt cx="7272005" cy="5368213"/>
          </a:xfrm>
        </p:grpSpPr>
        <p:sp>
          <p:nvSpPr>
            <p:cNvPr id="35" name="직사각형 34"/>
            <p:cNvSpPr/>
            <p:nvPr/>
          </p:nvSpPr>
          <p:spPr>
            <a:xfrm>
              <a:off x="2489560" y="6118997"/>
              <a:ext cx="7272005" cy="550628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반려사유 확인 ▶ </a:t>
              </a:r>
              <a:r>
                <a:rPr lang="ko-KR" altLang="en-US" sz="1600" b="1" kern="0" dirty="0" err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재신청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kumimoji="0" lang="ko-KR" altLang="en-US" sz="1600" b="1" i="0" u="none" strike="noStrike" kern="0" cap="none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496358" y="1301412"/>
              <a:ext cx="7236001" cy="478891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5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513757" y="1314709"/>
            <a:ext cx="1259399" cy="623454"/>
            <a:chOff x="947200" y="1315887"/>
            <a:chExt cx="1849749" cy="623454"/>
          </a:xfrm>
        </p:grpSpPr>
        <p:sp>
          <p:nvSpPr>
            <p:cNvPr id="20" name="오각형 19"/>
            <p:cNvSpPr/>
            <p:nvPr/>
          </p:nvSpPr>
          <p:spPr>
            <a:xfrm rot="10800000">
              <a:off x="947200" y="1315887"/>
              <a:ext cx="1849749" cy="623454"/>
            </a:xfrm>
            <a:prstGeom prst="homePlat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20551" y="1432557"/>
              <a:ext cx="1069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1E4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6615" y="477786"/>
            <a:ext cx="336342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</a:t>
            </a:r>
            <a:r>
              <a:rPr lang="ko-KR" altLang="en-US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 지원 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절차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재료비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1" dirty="0">
              <a:solidFill>
                <a:srgbClr val="1E447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6620134" y="1334950"/>
            <a:ext cx="4825220" cy="5198130"/>
            <a:chOff x="1684455" y="1334950"/>
            <a:chExt cx="4825220" cy="5198130"/>
          </a:xfrm>
        </p:grpSpPr>
        <p:sp>
          <p:nvSpPr>
            <p:cNvPr id="31" name="직사각형 30"/>
            <p:cNvSpPr/>
            <p:nvPr/>
          </p:nvSpPr>
          <p:spPr>
            <a:xfrm>
              <a:off x="1684455" y="5568546"/>
              <a:ext cx="4825220" cy="964534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lang="ko-KR" altLang="en-US" sz="1600" b="1" kern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승인대기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사업단 검토 전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지출결의서 출력 불가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</a:p>
            <a:p>
              <a:pPr lvl="0" algn="ctr" latinLnBrk="1">
                <a:defRPr/>
              </a:pP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▶ 승인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사업단 최종 승인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보기 또는 출력</a:t>
              </a:r>
              <a:endParaRPr lang="en-US" altLang="ko-KR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ctr" latinLnBrk="1">
                <a:lnSpc>
                  <a:spcPct val="150000"/>
                </a:lnSpc>
                <a:defRPr/>
              </a:pPr>
              <a:r>
                <a:rPr lang="en-US" altLang="ko-KR" sz="1400" b="1" kern="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※ </a:t>
              </a:r>
              <a:r>
                <a:rPr lang="ko-KR" altLang="en-US" sz="1400" b="1" kern="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사업단에서 승인 할 경우 팀장 문자 발송</a:t>
              </a:r>
              <a:endParaRPr lang="en-US" altLang="ko-KR" sz="1600" b="1" kern="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688966" y="1334950"/>
              <a:ext cx="4801330" cy="208434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692074" y="3448610"/>
              <a:ext cx="4801330" cy="208434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80990" y="1334950"/>
            <a:ext cx="4825220" cy="4858033"/>
            <a:chOff x="2489560" y="1301412"/>
            <a:chExt cx="7272005" cy="5528158"/>
          </a:xfrm>
        </p:grpSpPr>
        <p:sp>
          <p:nvSpPr>
            <p:cNvPr id="35" name="직사각형 34"/>
            <p:cNvSpPr/>
            <p:nvPr/>
          </p:nvSpPr>
          <p:spPr>
            <a:xfrm>
              <a:off x="2489560" y="6130819"/>
              <a:ext cx="7272005" cy="698751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반려사유 확인 후 내용 수정 ▶ </a:t>
              </a:r>
              <a:r>
                <a:rPr lang="ko-KR" altLang="en-US" sz="1600" b="1" kern="0" dirty="0" err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재신청</a:t>
              </a:r>
              <a:endParaRPr lang="en-US" altLang="ko-KR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ctr" latinLnBrk="1">
                <a:defRPr/>
              </a:pPr>
              <a:r>
                <a:rPr lang="en-US" altLang="ko-KR" sz="1400" b="1" kern="0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※ </a:t>
              </a:r>
              <a:r>
                <a:rPr kumimoji="0" lang="ko-KR" altLang="en-US" sz="1400" b="1" i="0" u="none" strike="noStrike" kern="0" cap="none" normalizeH="0" baseline="0" noProof="0" dirty="0" smtClean="0">
                  <a:ln>
                    <a:noFill/>
                  </a:ln>
                  <a:solidFill>
                    <a:srgbClr val="F65036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반려사유대로 수정되지 않은 경우 다시 반려 처리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496358" y="1301412"/>
              <a:ext cx="7236001" cy="478891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2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40886" y="1323368"/>
            <a:ext cx="1259399" cy="623454"/>
            <a:chOff x="1341346" y="1315887"/>
            <a:chExt cx="1849749" cy="623454"/>
          </a:xfrm>
        </p:grpSpPr>
        <p:sp>
          <p:nvSpPr>
            <p:cNvPr id="21" name="오각형 20"/>
            <p:cNvSpPr/>
            <p:nvPr/>
          </p:nvSpPr>
          <p:spPr>
            <a:xfrm rot="10800000">
              <a:off x="1341346" y="1315887"/>
              <a:ext cx="1849749" cy="623454"/>
            </a:xfrm>
            <a:prstGeom prst="homePlat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37335" y="1432557"/>
              <a:ext cx="1069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1E4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336342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 지원 절차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재료비</a:t>
            </a:r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1" dirty="0">
              <a:solidFill>
                <a:srgbClr val="1E447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80878" y="5454239"/>
            <a:ext cx="3153385" cy="639057"/>
          </a:xfrm>
          <a:prstGeom prst="rect">
            <a:avLst/>
          </a:prstGeom>
          <a:solidFill>
            <a:srgbClr val="1E447C"/>
          </a:solidFill>
          <a:ln w="25400" cap="flat" cmpd="sng" algn="ctr">
            <a:solidFill>
              <a:srgbClr val="1E447C"/>
            </a:solidFill>
            <a:prstDash val="solid"/>
          </a:ln>
          <a:effectLst/>
        </p:spPr>
        <p:txBody>
          <a:bodyPr rtlCol="0" anchor="ctr"/>
          <a:lstStyle/>
          <a:p>
            <a:pPr lvl="0" algn="ctr" latinLnBrk="1">
              <a:defRPr/>
            </a:pPr>
            <a:r>
              <a:rPr lang="ko-KR" altLang="en-US" sz="1600" b="1" kern="0" dirty="0" err="1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캡스톤디자인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지출결의서 출력</a:t>
            </a:r>
            <a:r>
              <a:rPr lang="ko-KR" altLang="en-US" sz="16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kern="0" dirty="0" smtClea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 latinLnBrk="1">
              <a:defRPr/>
            </a:pPr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지도교수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팀장 서명  </a:t>
            </a:r>
            <a:endParaRPr kumimoji="0" lang="ko-KR" altLang="en-US" sz="1600" b="1" i="0" u="none" strike="noStrike" kern="0" cap="none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6502" y="1334950"/>
            <a:ext cx="5282227" cy="411928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0800" cap="flat" cmpd="sng" algn="ctr">
            <a:solidFill>
              <a:srgbClr val="1E447C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" pitchFamily="2" charset="2"/>
              <a:buChar char="u"/>
              <a:tabLst/>
              <a:defRPr/>
            </a:pP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  <a:p>
            <a:pPr marR="0" lvl="0" algn="just" defTabSz="91440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tabLst/>
              <a:defRPr/>
            </a:pP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  <a:p>
            <a:pPr marL="0" marR="0" lvl="0" indent="180975" defTabSz="91440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" pitchFamily="2" charset="2"/>
              <a:buChar char="u"/>
              <a:tabLst/>
              <a:defRPr/>
            </a:pP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68729" y="1334950"/>
            <a:ext cx="2649680" cy="411928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50800" cap="flat" cmpd="sng" algn="ctr">
            <a:solidFill>
              <a:srgbClr val="1E447C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" pitchFamily="2" charset="2"/>
              <a:buChar char="u"/>
              <a:tabLst/>
              <a:defRPr/>
            </a:pP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  <a:p>
            <a:pPr marR="0" lvl="0" algn="just" defTabSz="91440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tabLst/>
              <a:defRPr/>
            </a:pP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  <a:p>
            <a:pPr marL="0" marR="0" lvl="0" indent="180975" defTabSz="91440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" pitchFamily="2" charset="2"/>
              <a:buChar char="u"/>
              <a:tabLst/>
              <a:defRPr/>
            </a:pP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134264" y="5454238"/>
            <a:ext cx="4784146" cy="639057"/>
          </a:xfrm>
          <a:prstGeom prst="rect">
            <a:avLst/>
          </a:prstGeom>
          <a:solidFill>
            <a:srgbClr val="1E447C"/>
          </a:solidFill>
          <a:ln w="25400" cap="flat" cmpd="sng" algn="ctr">
            <a:solidFill>
              <a:srgbClr val="1E447C"/>
            </a:solidFill>
            <a:prstDash val="solid"/>
          </a:ln>
          <a:effectLst/>
        </p:spPr>
        <p:txBody>
          <a:bodyPr rtlCol="0" anchor="ctr"/>
          <a:lstStyle/>
          <a:p>
            <a:pPr lvl="0" algn="ctr" latinLnBrk="1">
              <a:defRPr/>
            </a:pPr>
            <a:r>
              <a:rPr lang="ko-KR" altLang="en-US" sz="1600" b="1" kern="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600" b="1" kern="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지출결의서</a:t>
            </a:r>
            <a:r>
              <a:rPr lang="en-US" altLang="ko-KR" sz="1600" b="1" kern="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600" b="1" kern="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견적서</a:t>
            </a:r>
            <a:r>
              <a:rPr lang="en-US" altLang="ko-KR" sz="1600" b="1" kern="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kern="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원본</a:t>
            </a:r>
            <a:r>
              <a:rPr lang="en-US" altLang="ko-KR" sz="1600" b="1" kern="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600" b="1" kern="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600" b="1" kern="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LINC+</a:t>
            </a:r>
            <a:r>
              <a:rPr lang="ko-KR" altLang="en-US" sz="1600" b="1" kern="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사업단 제출 </a:t>
            </a:r>
            <a:endParaRPr kumimoji="0" lang="ko-KR" altLang="en-US" sz="1600" b="1" i="0" u="none" strike="noStrike" kern="0" cap="none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189301"/>
              </p:ext>
            </p:extLst>
          </p:nvPr>
        </p:nvGraphicFramePr>
        <p:xfrm>
          <a:off x="8938701" y="4569074"/>
          <a:ext cx="2880000" cy="154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900000"/>
                <a:gridCol w="540000"/>
                <a:gridCol w="900000"/>
              </a:tblGrid>
              <a:tr h="252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•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재료비 지출결의서</a:t>
                      </a:r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견적서 제출일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447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447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447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447C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  <a:endParaRPr lang="ko-KR" altLang="en-US" sz="1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제출 일시</a:t>
                      </a:r>
                      <a:endParaRPr lang="ko-KR" altLang="en-US" sz="1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  <a:endParaRPr lang="ko-KR" altLang="en-US" sz="1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제출 일시</a:t>
                      </a:r>
                      <a:endParaRPr lang="ko-KR" altLang="en-US" sz="1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</a:t>
                      </a:r>
                      <a:endParaRPr lang="ko-KR" altLang="en-US" sz="110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04/10(</a:t>
                      </a:r>
                      <a:r>
                        <a:rPr lang="ko-KR" altLang="en-US" sz="11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</a:t>
                      </a:r>
                      <a:r>
                        <a:rPr lang="en-US" altLang="ko-KR" sz="11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rgbClr val="00B05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</a:t>
                      </a:r>
                      <a:endParaRPr lang="ko-KR" altLang="en-US" sz="110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04/17(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</a:t>
                      </a:r>
                      <a:endParaRPr lang="ko-KR" altLang="en-US" sz="110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04/24(</a:t>
                      </a:r>
                      <a:r>
                        <a:rPr lang="ko-KR" altLang="en-US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</a:t>
                      </a:r>
                      <a:r>
                        <a:rPr lang="en-US" altLang="ko-KR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</a:t>
                      </a:r>
                      <a:endParaRPr lang="en-US" altLang="ko-KR" sz="11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05/01(</a:t>
                      </a:r>
                      <a:r>
                        <a:rPr lang="ko-KR" altLang="en-US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</a:t>
                      </a:r>
                      <a:r>
                        <a:rPr lang="en-US" altLang="ko-KR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</a:t>
                      </a:r>
                      <a:endParaRPr lang="ko-KR" altLang="en-US" sz="110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05/08(</a:t>
                      </a:r>
                      <a:r>
                        <a:rPr lang="ko-KR" altLang="en-US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</a:t>
                      </a:r>
                      <a:r>
                        <a:rPr lang="en-US" altLang="ko-KR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</a:t>
                      </a:r>
                      <a:endParaRPr lang="ko-KR" altLang="en-US" sz="110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05/15(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r>
                        <a:rPr lang="ko-KR" altLang="en-US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</a:t>
                      </a:r>
                      <a:endParaRPr lang="ko-KR" altLang="en-US" sz="110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05/23(</a:t>
                      </a:r>
                      <a:r>
                        <a:rPr lang="ko-KR" altLang="en-US" sz="1100" b="1" kern="0" spc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</a:t>
                      </a:r>
                      <a:r>
                        <a:rPr lang="en-US" altLang="ko-KR" sz="1100" b="1" kern="0" spc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</a:t>
                      </a:r>
                      <a:endParaRPr lang="en-US" altLang="ko-KR" sz="11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05/29(</a:t>
                      </a:r>
                      <a:r>
                        <a:rPr lang="ko-KR" altLang="en-US" sz="11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</a:t>
                      </a:r>
                      <a:r>
                        <a:rPr lang="en-US" altLang="ko-KR" sz="11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rgbClr val="00B05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8919651" y="1328924"/>
            <a:ext cx="2880000" cy="3230846"/>
          </a:xfrm>
          <a:prstGeom prst="rect">
            <a:avLst/>
          </a:prstGeom>
          <a:noFill/>
          <a:ln w="50800" cap="flat" cmpd="sng" algn="ctr">
            <a:solidFill>
              <a:srgbClr val="1E447C"/>
            </a:solidFill>
            <a:prstDash val="solid"/>
          </a:ln>
          <a:effectLst/>
        </p:spPr>
        <p:txBody>
          <a:bodyPr rtlCol="0" anchor="ctr"/>
          <a:lstStyle/>
          <a:p>
            <a:pPr lvl="0" algn="just" latinLnBrk="1">
              <a:defRPr/>
            </a:pPr>
            <a:r>
              <a:rPr lang="en-US" altLang="ko-KR" sz="1200" b="1" kern="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</a:t>
            </a:r>
            <a:r>
              <a:rPr lang="ko-KR" altLang="en-US" sz="1200" b="1" kern="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재료비</a:t>
            </a:r>
            <a:r>
              <a:rPr lang="en-US" altLang="ko-KR" sz="1200" b="1" kern="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b="1" kern="0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최소 </a:t>
            </a:r>
            <a:r>
              <a:rPr lang="en-US" altLang="ko-KR" sz="1200" b="1" kern="0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1200" b="1" kern="0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전 </a:t>
            </a:r>
            <a:r>
              <a:rPr lang="en-US" altLang="ko-KR" sz="1200" b="1" kern="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LINC+</a:t>
            </a:r>
            <a:r>
              <a:rPr lang="ko-KR" altLang="en-US" sz="1200" b="1" kern="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사업단 </a:t>
            </a:r>
            <a:endParaRPr lang="en-US" altLang="ko-KR" sz="1200" b="1" kern="0" dirty="0" smtClean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just" latinLnBrk="1">
              <a:defRPr/>
            </a:pPr>
            <a:r>
              <a:rPr lang="en-US" altLang="ko-KR" sz="1200" b="1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kern="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b="1" kern="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웹사이트에 신청</a:t>
            </a:r>
            <a:endParaRPr lang="en-US" altLang="ko-KR" sz="1200" b="1" kern="0" dirty="0" smtClean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just" latinLnBrk="1">
              <a:defRPr/>
            </a:pPr>
            <a:endParaRPr kumimoji="0" lang="en-US" altLang="ko-KR" sz="1200" b="1" i="0" u="none" strike="noStrike" kern="0" cap="none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just" latinLnBrk="1">
              <a:defRPr/>
            </a:pPr>
            <a:r>
              <a:rPr lang="en-US" altLang="ko-KR" sz="1200" b="1" kern="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</a:t>
            </a:r>
            <a:r>
              <a:rPr lang="ko-KR" altLang="en-US" sz="1200" b="1" kern="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사업단 내부 승인 절차 완료 후 각 팀에</a:t>
            </a:r>
            <a:endParaRPr lang="en-US" altLang="ko-KR" sz="1200" b="1" kern="0" dirty="0" smtClean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just" latinLnBrk="1">
              <a:defRPr/>
            </a:pPr>
            <a:r>
              <a:rPr lang="en-US" altLang="ko-KR" sz="1200" b="1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kern="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b="1" kern="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연락하여 결제에 대해서 안내</a:t>
            </a:r>
            <a:endParaRPr lang="en-US" altLang="ko-KR" sz="1200" b="1" kern="0" dirty="0" smtClean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just" latinLnBrk="1">
              <a:defRPr/>
            </a:pPr>
            <a:endParaRPr kumimoji="0" lang="en-US" altLang="ko-KR" sz="1200" b="1" i="0" u="none" strike="noStrike" kern="0" cap="none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just" latinLnBrk="1">
              <a:defRPr/>
            </a:pPr>
            <a:r>
              <a:rPr lang="en-US" altLang="ko-KR" sz="1200" b="1" kern="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</a:t>
            </a:r>
            <a:r>
              <a:rPr lang="en-US" altLang="ko-KR" sz="1200" b="1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LINC+</a:t>
            </a: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사업단</a:t>
            </a:r>
            <a:r>
              <a:rPr lang="en-US" altLang="ko-KR" sz="1200" b="1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웹사이트에서 지출결의서</a:t>
            </a:r>
            <a:endParaRPr lang="en-US" altLang="ko-KR" sz="1200" b="1" kern="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latinLnBrk="1">
              <a:defRPr/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작성은 언제나 가능</a:t>
            </a:r>
            <a:endParaRPr lang="en-US" altLang="ko-KR" sz="1200" b="1" kern="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just" latinLnBrk="1">
              <a:defRPr/>
            </a:pPr>
            <a:endParaRPr lang="en-US" altLang="ko-KR" sz="1200" b="1" kern="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just" latinLnBrk="1">
              <a:defRPr/>
            </a:pPr>
            <a:r>
              <a:rPr lang="en-US" altLang="ko-KR" sz="1200" b="1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</a:t>
            </a: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사업단 승인 후 지출결의서</a:t>
            </a:r>
            <a:r>
              <a:rPr lang="en-US" altLang="ko-KR" sz="1200" b="1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견적서 </a:t>
            </a:r>
            <a:endParaRPr lang="en-US" altLang="ko-KR" sz="1200" b="1" kern="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just" latinLnBrk="1">
              <a:defRPr/>
            </a:pPr>
            <a:r>
              <a:rPr lang="en-US" altLang="ko-KR" sz="1200" b="1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제출은 아래 정해진 제출일에만 </a:t>
            </a:r>
            <a:r>
              <a:rPr lang="ko-KR" altLang="en-US" sz="1200" b="1" kern="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endParaRPr lang="en-US" altLang="ko-KR" sz="1200" b="1" kern="0" dirty="0" smtClean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just" latinLnBrk="1">
              <a:defRPr/>
            </a:pPr>
            <a:endParaRPr lang="en-US" altLang="ko-KR" sz="1200" b="1" kern="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just" latinLnBrk="1">
              <a:defRPr/>
            </a:pPr>
            <a:r>
              <a:rPr lang="en-US" altLang="ko-KR" sz="1200" b="1" kern="0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</a:t>
            </a:r>
            <a:r>
              <a:rPr lang="ko-KR" altLang="en-US" sz="1200" b="1" u="sng" kern="0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제출일은 총</a:t>
            </a:r>
            <a:r>
              <a:rPr lang="en-US" altLang="ko-KR" sz="1200" b="1" u="sng" kern="0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8</a:t>
            </a:r>
            <a:r>
              <a:rPr lang="ko-KR" altLang="en-US" sz="1200" b="1" u="sng" kern="0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</a:t>
            </a:r>
            <a:r>
              <a:rPr lang="en-US" altLang="ko-KR" sz="1200" b="1" u="sng" kern="0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u="sng" kern="0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매주 화요일</a:t>
            </a:r>
            <a:r>
              <a:rPr lang="en-US" altLang="ko-KR" sz="1200" b="1" u="sng" kern="0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u="sng" kern="0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</a:t>
            </a:r>
            <a:r>
              <a:rPr lang="en-US" altLang="ko-KR" sz="1200" b="1" u="sng" kern="0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lvl="0" algn="just" latinLnBrk="1">
              <a:defRPr/>
            </a:pPr>
            <a:r>
              <a:rPr lang="en-US" altLang="ko-KR" sz="1200" b="1" kern="0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200" b="1" u="sng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제출일 </a:t>
            </a:r>
            <a:r>
              <a:rPr lang="en-US" altLang="ko-KR" sz="1200" b="1" u="sng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1200" b="1" u="sng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시까지 </a:t>
            </a:r>
            <a:r>
              <a:rPr lang="en-US" altLang="ko-KR" sz="1200" b="1" u="sng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LINC+</a:t>
            </a:r>
            <a:r>
              <a:rPr lang="ko-KR" altLang="en-US" sz="1200" b="1" u="sng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사업단에</a:t>
            </a:r>
            <a:r>
              <a:rPr lang="en-US" altLang="ko-KR" sz="1200" b="1" u="sng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u="sng" kern="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지출</a:t>
            </a:r>
            <a:endParaRPr lang="en-US" altLang="ko-KR" sz="1200" b="1" u="sng" kern="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just" latinLnBrk="1">
              <a:defRPr/>
            </a:pPr>
            <a:r>
              <a:rPr lang="en-US" altLang="ko-KR" sz="1200" b="1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200" b="1" u="sng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결의서</a:t>
            </a:r>
            <a:r>
              <a:rPr lang="en-US" altLang="ko-KR" sz="1200" b="1" u="sng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200" b="1" u="sng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견적서를 제출해야 신청 </a:t>
            </a:r>
            <a:r>
              <a:rPr lang="ko-KR" altLang="en-US" sz="1200" b="1" u="sng" kern="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완료됨</a:t>
            </a:r>
            <a:endParaRPr lang="en-US" altLang="ko-KR" sz="1200" b="1" u="sng" kern="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4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1E4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479009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 지원 절차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재료비 증빙서류 안내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1" dirty="0">
              <a:solidFill>
                <a:srgbClr val="1E447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572485"/>
              </p:ext>
            </p:extLst>
          </p:nvPr>
        </p:nvGraphicFramePr>
        <p:xfrm>
          <a:off x="487430" y="1422595"/>
          <a:ext cx="11253856" cy="5243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045"/>
                <a:gridCol w="2209800"/>
                <a:gridCol w="3505200"/>
                <a:gridCol w="3368811"/>
              </a:tblGrid>
              <a:tr h="296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결제방법</a:t>
                      </a:r>
                      <a:endParaRPr lang="ko-KR" altLang="en-US" sz="105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44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증빙서류</a:t>
                      </a:r>
                      <a:endParaRPr lang="ko-KR" altLang="en-US" sz="105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447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주의사항</a:t>
                      </a:r>
                      <a:endParaRPr lang="ko-KR" altLang="en-US" sz="105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447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6558">
                <a:tc rowSpan="4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연구비카드 결제</a:t>
                      </a:r>
                      <a:r>
                        <a:rPr lang="en-US" altLang="ko-KR" sz="12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전주 內 업체</a:t>
                      </a:r>
                      <a:r>
                        <a:rPr lang="en-US" altLang="ko-KR" sz="12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연구비카드 대여 → 직접 결제 → </a:t>
                      </a:r>
                      <a:endParaRPr lang="en-US" altLang="ko-KR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 후 카드 반납</a:t>
                      </a:r>
                      <a:r>
                        <a:rPr lang="en-US" altLang="ko-KR" sz="1050" b="1" kern="0" spc="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→</a:t>
                      </a:r>
                      <a:r>
                        <a:rPr lang="en-US" altLang="ko-KR" sz="1050" b="1" kern="0" spc="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증빙서류 제출</a:t>
                      </a:r>
                      <a:endParaRPr lang="en-US" altLang="ko-KR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Ⓞ견적서</a:t>
                      </a:r>
                      <a:endParaRPr lang="en-US" altLang="ko-KR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지출결의서와 함께 사전 제출서류</a:t>
                      </a:r>
                      <a:r>
                        <a:rPr lang="en-US" altLang="ko-KR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•금액은 부가세 포함 가격</a:t>
                      </a:r>
                      <a:endParaRPr lang="en-US" altLang="ko-KR" sz="105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•업체 도장 날인 필수</a:t>
                      </a: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•수신처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전북대학교 </a:t>
                      </a:r>
                      <a:r>
                        <a:rPr lang="ko-KR" altLang="en-US" sz="105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산학협력단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귀하</a:t>
                      </a:r>
                      <a:endParaRPr lang="en-US" altLang="ko-KR" sz="105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666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①영수증</a:t>
                      </a: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•신청금액이 초과 되지 않도록 신청금액 한도 내에서 결제</a:t>
                      </a:r>
                      <a:endParaRPr lang="en-US" altLang="ko-KR" sz="105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•카드 결제 서명은 </a:t>
                      </a:r>
                      <a:r>
                        <a:rPr lang="ko-KR" altLang="en-US" sz="105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정자체로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결제인 이름 서명</a:t>
                      </a:r>
                      <a:endParaRPr lang="ko-KR" altLang="en-US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6558"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②납품서 </a:t>
                      </a:r>
                      <a:r>
                        <a:rPr lang="en-US" altLang="ko-KR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or</a:t>
                      </a: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거래명세서</a:t>
                      </a: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•금액은 부가세 포함 가격</a:t>
                      </a:r>
                      <a:endParaRPr lang="en-US" altLang="ko-KR" sz="105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•업체</a:t>
                      </a:r>
                      <a:r>
                        <a:rPr lang="ko-KR" altLang="en-US" sz="105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도장 날인 필수</a:t>
                      </a: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•수신처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전북대학교 </a:t>
                      </a:r>
                      <a:r>
                        <a:rPr lang="ko-KR" altLang="en-US" sz="105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산학협력단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귀하</a:t>
                      </a:r>
                      <a:endParaRPr lang="en-US" altLang="ko-KR" sz="105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•납품일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연구비카드 결제일로 기재</a:t>
                      </a:r>
                      <a:endParaRPr lang="en-US" altLang="ko-KR" sz="105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655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③재료 사진</a:t>
                      </a: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•재료 사진 촬영 → 증빙서류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재료구입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양식에 작성 제출</a:t>
                      </a:r>
                      <a:endParaRPr lang="en-US" altLang="ko-KR" sz="105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•재료사진은 재료 받은 후 최소 </a:t>
                      </a:r>
                      <a:r>
                        <a:rPr lang="en-US" altLang="ko-KR" sz="105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05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 이내 반드시 제출 바람</a:t>
                      </a:r>
                      <a:endParaRPr lang="en-US" altLang="ko-KR" sz="1050" b="1" kern="1200" dirty="0" smtClean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•직접 제출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LINC+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사업단 </a:t>
                      </a:r>
                      <a:r>
                        <a:rPr lang="ko-KR" altLang="en-US" sz="105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행정실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공대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호관 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306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호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e-mail</a:t>
                      </a:r>
                      <a:r>
                        <a:rPr lang="en-US" altLang="ko-KR" sz="105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제출</a:t>
                      </a:r>
                      <a:r>
                        <a:rPr lang="en-US" altLang="ko-KR" sz="105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05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linccap@jbnu.ac.kr</a:t>
                      </a: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6558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인터넷 구매</a:t>
                      </a:r>
                      <a:r>
                        <a:rPr lang="en-US" altLang="ko-KR" sz="12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전주 外 업체</a:t>
                      </a:r>
                      <a:r>
                        <a:rPr lang="en-US" altLang="ko-KR" sz="12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재료</a:t>
                      </a:r>
                      <a:r>
                        <a:rPr lang="ko-KR" altLang="en-US" sz="1050" b="1" kern="0" spc="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수령 </a:t>
                      </a:r>
                      <a:r>
                        <a:rPr lang="ko-KR" altLang="en-US" sz="1050" b="1" kern="0" spc="0" baseline="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배송지</a:t>
                      </a:r>
                      <a:r>
                        <a:rPr lang="ko-KR" altLang="en-US" sz="1050" b="1" kern="0" spc="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설정 → </a:t>
                      </a:r>
                      <a:r>
                        <a:rPr lang="en-US" altLang="ko-KR" sz="1050" b="1" kern="0" spc="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사업단 결제 → 재료</a:t>
                      </a:r>
                      <a:r>
                        <a:rPr lang="ko-KR" altLang="en-US" sz="1050" b="1" kern="0" spc="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수령</a:t>
                      </a: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후  증빙서류 제출</a:t>
                      </a: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Ⓞ견적서 </a:t>
                      </a:r>
                      <a:r>
                        <a:rPr lang="en-US" altLang="ko-KR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or</a:t>
                      </a:r>
                      <a:r>
                        <a:rPr lang="en-US" altLang="ko-KR" sz="1050" b="1" kern="0" spc="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50" b="1" kern="0" spc="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</a:t>
                      </a:r>
                      <a:r>
                        <a:rPr lang="en-US" altLang="ko-KR" sz="1050" b="1" kern="0" spc="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50" b="1" kern="0" spc="0" baseline="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캡처</a:t>
                      </a:r>
                      <a:r>
                        <a:rPr lang="ko-KR" altLang="en-US" sz="1050" b="1" kern="0" spc="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화면</a:t>
                      </a:r>
                      <a:endParaRPr lang="en-US" altLang="ko-KR" sz="1050" b="1" kern="0" spc="0" baseline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지출결의서와 함께 사전 제출서류</a:t>
                      </a:r>
                      <a:r>
                        <a:rPr lang="en-US" altLang="ko-KR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•금액은 부가세 포함 가격</a:t>
                      </a:r>
                      <a:endParaRPr lang="en-US" altLang="ko-KR" sz="105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•업체 도장 날인 필수</a:t>
                      </a: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•수신처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전북대학교 </a:t>
                      </a:r>
                      <a:r>
                        <a:rPr lang="ko-KR" altLang="en-US" sz="105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산학협력단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귀하</a:t>
                      </a:r>
                      <a:endParaRPr lang="en-US" altLang="ko-KR" sz="105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666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①매출전표</a:t>
                      </a:r>
                      <a:r>
                        <a:rPr lang="en-US" altLang="ko-KR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or </a:t>
                      </a: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영수증</a:t>
                      </a: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LINC+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사업단에서 결제 후 직접 출력</a:t>
                      </a: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6663">
                <a:tc vMerge="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②납품서 </a:t>
                      </a:r>
                      <a:r>
                        <a:rPr lang="en-US" altLang="ko-KR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or</a:t>
                      </a: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거래명세서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LINC+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사업단에서 결제 후 직접 출력</a:t>
                      </a:r>
                      <a:endParaRPr lang="ko-KR" altLang="en-US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655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③재료 사진</a:t>
                      </a: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•재료 사진 촬영 → 증빙서류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재료구입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양식에 작성 제출</a:t>
                      </a:r>
                      <a:endParaRPr lang="en-US" altLang="ko-KR" sz="105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•재료사진은 재료 받은 후 최소 </a:t>
                      </a:r>
                      <a:r>
                        <a:rPr lang="en-US" altLang="ko-KR" sz="105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05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 이내 반드시 제출 바람</a:t>
                      </a:r>
                      <a:endParaRPr lang="en-US" altLang="ko-KR" sz="1050" b="1" kern="1200" dirty="0" smtClean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•직접 제출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LINC+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사업단 </a:t>
                      </a:r>
                      <a:r>
                        <a:rPr lang="ko-KR" altLang="en-US" sz="105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행정실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공대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호관 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306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호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e-mail</a:t>
                      </a:r>
                      <a:r>
                        <a:rPr lang="en-US" altLang="ko-KR" sz="105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제출</a:t>
                      </a:r>
                      <a:r>
                        <a:rPr lang="en-US" altLang="ko-KR" sz="105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05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linccap@jbnu.ac.kr</a:t>
                      </a: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6558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계좌이체</a:t>
                      </a:r>
                      <a:r>
                        <a:rPr lang="en-US" altLang="ko-KR" sz="12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카드 결제 不可 업체</a:t>
                      </a:r>
                      <a:r>
                        <a:rPr lang="en-US" altLang="ko-KR" sz="12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계좌이체에 필요한 서류 제출</a:t>
                      </a:r>
                      <a:r>
                        <a:rPr lang="en-US" altLang="ko-KR" sz="1050" b="1" kern="0" spc="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→ 사업단 결제</a:t>
                      </a:r>
                      <a:r>
                        <a:rPr lang="en-US" altLang="ko-KR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계좌이체</a:t>
                      </a:r>
                      <a:r>
                        <a:rPr lang="en-US" altLang="ko-KR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→ 후불결제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Ⓞ견적서</a:t>
                      </a:r>
                      <a:endParaRPr lang="en-US" altLang="ko-KR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지출결의서와 함께 사전 제출서류</a:t>
                      </a:r>
                      <a:r>
                        <a:rPr lang="en-US" altLang="ko-KR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•금액은 부가세 포함 가격</a:t>
                      </a:r>
                      <a:endParaRPr lang="en-US" altLang="ko-KR" sz="105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•업체 도장 날인 필수</a:t>
                      </a: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•수신처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전북대학교 </a:t>
                      </a:r>
                      <a:r>
                        <a:rPr lang="ko-KR" altLang="en-US" sz="105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산학협력단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귀하</a:t>
                      </a:r>
                      <a:endParaRPr lang="en-US" altLang="ko-KR" sz="105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139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①전자세금계산서</a:t>
                      </a: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•전자세금계산서는 모든 품목 기재하여 </a:t>
                      </a:r>
                      <a:endParaRPr lang="en-US" altLang="ko-KR" sz="105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e-mail</a:t>
                      </a:r>
                      <a:r>
                        <a:rPr lang="en-US" altLang="ko-KR" sz="105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(linccap@jbnu.ac.kr) </a:t>
                      </a:r>
                      <a:r>
                        <a:rPr lang="ko-KR" altLang="en-US" sz="105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발행 요청</a:t>
                      </a:r>
                      <a:endParaRPr lang="en-US" altLang="ko-KR" sz="1050" b="1" kern="1200" baseline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•전자세금계산서 미 발행 업체인 경우 세금계산서로 발급</a:t>
                      </a:r>
                      <a:endParaRPr lang="en-US" altLang="ko-KR" sz="105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•수신처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전북대학교 </a:t>
                      </a:r>
                      <a:r>
                        <a:rPr lang="ko-KR" altLang="en-US" sz="105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산학협력단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귀하</a:t>
                      </a:r>
                      <a:endParaRPr lang="en-US" altLang="ko-KR" sz="105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•전자세금계산서 발행은 납품일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재료 구입일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en-US" altLang="ko-KR" sz="105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이전 불가</a:t>
                      </a:r>
                      <a:endParaRPr lang="en-US" altLang="ko-KR" sz="1050" b="1" kern="1200" baseline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105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※ </a:t>
                      </a:r>
                      <a:r>
                        <a:rPr lang="ko-KR" altLang="en-US" sz="105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납품일 이전 전자세금계산서 </a:t>
                      </a:r>
                      <a:r>
                        <a:rPr lang="ko-KR" altLang="en-US" sz="1050" b="1" kern="1200" baseline="0" dirty="0" err="1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발행시</a:t>
                      </a:r>
                      <a:r>
                        <a:rPr lang="ko-KR" altLang="en-US" sz="105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baseline="0" dirty="0" err="1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재발행</a:t>
                      </a:r>
                      <a:r>
                        <a:rPr lang="ko-KR" altLang="en-US" sz="105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요청</a:t>
                      </a:r>
                      <a:endParaRPr lang="en-US" altLang="ko-KR" sz="1050" b="1" kern="1200" dirty="0" smtClean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6558">
                <a:tc vMerge="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②납품서 </a:t>
                      </a:r>
                      <a:r>
                        <a:rPr lang="en-US" altLang="ko-KR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or</a:t>
                      </a: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거래명세서</a:t>
                      </a:r>
                      <a:r>
                        <a:rPr lang="ko-KR" altLang="en-US" sz="1050" b="1" kern="0" spc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50" b="1" kern="0" spc="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or </a:t>
                      </a:r>
                      <a:r>
                        <a:rPr lang="ko-KR" altLang="en-US" sz="1050" b="1" kern="0" spc="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청구서</a:t>
                      </a:r>
                      <a:endParaRPr lang="ko-KR" altLang="en-US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•금액은 부가세 포함 가격</a:t>
                      </a:r>
                      <a:endParaRPr lang="en-US" altLang="ko-KR" sz="105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•업체</a:t>
                      </a:r>
                      <a:r>
                        <a:rPr lang="ko-KR" altLang="en-US" sz="105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도장 날인 필수</a:t>
                      </a: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•수신처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전북대학교 </a:t>
                      </a:r>
                      <a:r>
                        <a:rPr lang="ko-KR" altLang="en-US" sz="105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산학협력단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귀하</a:t>
                      </a:r>
                      <a:endParaRPr lang="en-US" altLang="ko-KR" sz="105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•납품일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재료 구입일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(=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전자세금계산서 발행일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기재</a:t>
                      </a:r>
                      <a:endParaRPr lang="en-US" altLang="ko-KR" sz="105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666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③사업자등록증 사본</a:t>
                      </a: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재료 구입업체 사업자등록증 사본</a:t>
                      </a: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6663">
                <a:tc vMerge="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④통장 사본</a:t>
                      </a: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•재료 구입업체 통장 사본</a:t>
                      </a: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655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⑤재료사진</a:t>
                      </a: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•재료 사진 촬영 → 증빙서류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재료구입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양식에 작성 제출</a:t>
                      </a:r>
                      <a:endParaRPr lang="en-US" altLang="ko-KR" sz="105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•재료사진은 재료 받은 후 최소 </a:t>
                      </a:r>
                      <a:r>
                        <a:rPr lang="en-US" altLang="ko-KR" sz="105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05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 이내 반드시 제출 바람</a:t>
                      </a:r>
                      <a:endParaRPr lang="en-US" altLang="ko-KR" sz="1050" b="1" kern="1200" dirty="0" smtClean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•직접 제출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LINC+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사업단 </a:t>
                      </a:r>
                      <a:r>
                        <a:rPr lang="ko-KR" altLang="en-US" sz="105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행정실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공대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호관 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306</a:t>
                      </a: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호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en-US" altLang="ko-KR" sz="105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e-mail</a:t>
                      </a:r>
                      <a:r>
                        <a:rPr lang="en-US" altLang="ko-KR" sz="105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제출</a:t>
                      </a:r>
                      <a:r>
                        <a:rPr lang="en-US" altLang="ko-KR" sz="105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05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linccap@jbnu.ac.kr</a:t>
                      </a: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텍스트 개체 틀 8"/>
          <p:cNvSpPr txBox="1">
            <a:spLocks/>
          </p:cNvSpPr>
          <p:nvPr/>
        </p:nvSpPr>
        <p:spPr>
          <a:xfrm>
            <a:off x="383265" y="995785"/>
            <a:ext cx="8196600" cy="4117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ko-KR" altLang="en-US" sz="1400" b="1" kern="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재료비는 지원 </a:t>
            </a:r>
            <a:r>
              <a:rPr lang="ko-KR" altLang="en-US" sz="1400" b="1" kern="0" dirty="0" err="1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팀당</a:t>
            </a:r>
            <a:r>
              <a:rPr lang="ko-KR" altLang="en-US" sz="1400" b="1" kern="0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kern="0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b="1" kern="0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이내로 신청</a:t>
            </a:r>
            <a:r>
              <a:rPr lang="ko-KR" altLang="en-US" sz="1400" b="1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가능</a:t>
            </a:r>
            <a:r>
              <a:rPr lang="en-US" altLang="ko-KR" sz="1400" b="1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b="1" kern="0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b="1" kern="0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회당 </a:t>
            </a:r>
            <a:r>
              <a:rPr lang="en-US" altLang="ko-KR" sz="1400" b="1" kern="0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b="1" kern="0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업체 이하</a:t>
            </a:r>
            <a:r>
              <a:rPr lang="ko-KR" altLang="en-US" sz="1400" b="1" kern="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400" b="1" kern="0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</a:t>
            </a:r>
            <a:endParaRPr lang="en-US" altLang="ko-KR" sz="1400" b="1" kern="0" dirty="0" smtClean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25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950179" y="1314709"/>
            <a:ext cx="1259399" cy="623454"/>
            <a:chOff x="947200" y="1315887"/>
            <a:chExt cx="1849749" cy="623454"/>
          </a:xfrm>
        </p:grpSpPr>
        <p:sp>
          <p:nvSpPr>
            <p:cNvPr id="18" name="오각형 17"/>
            <p:cNvSpPr/>
            <p:nvPr/>
          </p:nvSpPr>
          <p:spPr>
            <a:xfrm rot="10800000">
              <a:off x="947200" y="1315887"/>
              <a:ext cx="1849749" cy="623454"/>
            </a:xfrm>
            <a:prstGeom prst="homePlat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20551" y="1432557"/>
              <a:ext cx="1069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1E4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2133091" y="1323365"/>
            <a:ext cx="9171402" cy="5209715"/>
            <a:chOff x="2532319" y="497344"/>
            <a:chExt cx="8721534" cy="6221975"/>
          </a:xfrm>
        </p:grpSpPr>
        <p:sp>
          <p:nvSpPr>
            <p:cNvPr id="21" name="직사각형 20"/>
            <p:cNvSpPr/>
            <p:nvPr/>
          </p:nvSpPr>
          <p:spPr>
            <a:xfrm>
              <a:off x="7460239" y="497344"/>
              <a:ext cx="3793614" cy="6221975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지급신청관리 ▶ 여비관리</a:t>
              </a:r>
              <a:r>
                <a:rPr lang="ko-KR" altLang="en-US" sz="1600" b="1" kern="0" spc="-50" dirty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kern="0" spc="-5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신청하기</a:t>
              </a:r>
              <a:endParaRPr lang="en-US" altLang="ko-KR" sz="1600" b="1" kern="0" spc="-5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①신청금액 입력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-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전주 시내 출장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출장비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(1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 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10,000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원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pPr lvl="0" algn="just" latinLnBrk="1">
                <a:defRPr/>
              </a:pPr>
              <a:r>
                <a:rPr lang="en-US" altLang="ko-KR" sz="1600" b="1" kern="0" spc="-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-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전주 시외 출장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교통비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식비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숙박비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②</a:t>
              </a:r>
              <a:r>
                <a:rPr lang="ko-KR" altLang="en-US" sz="1600" b="1" kern="0" spc="-50" dirty="0" err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출장일시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선택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4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③출장지 입력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en-US" altLang="ko-KR" sz="1600" b="1" kern="0" spc="-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-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전주 시내 출장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전주 ○○동 △</a:t>
              </a:r>
              <a:r>
                <a:rPr lang="ko-KR" altLang="en-US" sz="1600" b="1" kern="0" spc="-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△</a:t>
              </a:r>
              <a:r>
                <a:rPr lang="ko-KR" altLang="en-US" sz="1600" b="1" kern="0" spc="-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△연구소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(‘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꼭 명시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pPr lvl="0" algn="just" latinLnBrk="1">
                <a:defRPr/>
              </a:pPr>
              <a:r>
                <a:rPr lang="en-US" altLang="ko-KR" sz="1600" b="1" kern="0" spc="-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-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전주 시외 출장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서울 ◇ ◇</a:t>
              </a:r>
              <a:r>
                <a:rPr lang="ko-KR" altLang="en-US" sz="1600" b="1" kern="0" spc="-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◇센터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 latinLnBrk="1">
                <a:defRPr/>
              </a:pPr>
              <a:r>
                <a:rPr lang="en-US" altLang="ko-KR" sz="1400" b="1" kern="0" spc="-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b="1" kern="0" spc="-50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※ </a:t>
              </a:r>
              <a:r>
                <a:rPr lang="ko-KR" altLang="en-US" sz="1400" b="1" kern="0" spc="-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산업체</a:t>
              </a:r>
              <a:r>
                <a:rPr lang="en-US" altLang="ko-KR" sz="1400" b="1" kern="0" spc="-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b="1" kern="0" spc="-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견학장소 기입</a:t>
              </a:r>
              <a:r>
                <a:rPr lang="en-US" altLang="ko-KR" sz="1400" b="1" kern="0" spc="-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400" b="1" kern="0" spc="-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</a:t>
              </a:r>
              <a:r>
                <a:rPr lang="en-US" altLang="ko-KR" sz="1400" b="1" kern="0" spc="-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b="1" kern="0" spc="-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식당 등 불가능</a:t>
              </a:r>
              <a:endParaRPr lang="en-US" altLang="ko-KR" sz="1400" b="1" kern="0" spc="-50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 latinLnBrk="1">
                <a:defRPr/>
              </a:pPr>
              <a:endParaRPr lang="en-US" altLang="ko-KR" sz="1400" b="1" kern="0" spc="-50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④출장사유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en-US" altLang="ko-KR" sz="1400" b="1" kern="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※ </a:t>
              </a:r>
              <a:r>
                <a:rPr lang="ko-KR" altLang="en-US" sz="1400" b="1" kern="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상세히 작성하지 않으면 반려 처리</a:t>
              </a:r>
              <a:endParaRPr lang="en-US" altLang="ko-KR" sz="1400" b="1" kern="0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600" b="1" kern="0" spc="-1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⑤출장자명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출장자 전원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</a:t>
              </a:r>
              <a:endParaRPr lang="en-US" altLang="ko-KR" sz="1600" b="1" kern="0" spc="-5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⑥신청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532319" y="511824"/>
              <a:ext cx="4927920" cy="620749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16615" y="477786"/>
            <a:ext cx="314701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3) </a:t>
            </a:r>
            <a:r>
              <a:rPr lang="ko-KR" altLang="en-US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 지원 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절차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여비</a:t>
            </a:r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1" dirty="0">
              <a:solidFill>
                <a:srgbClr val="1E447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2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215144" y="1285268"/>
            <a:ext cx="1259399" cy="623454"/>
            <a:chOff x="947200" y="1315887"/>
            <a:chExt cx="1849749" cy="623454"/>
          </a:xfrm>
        </p:grpSpPr>
        <p:sp>
          <p:nvSpPr>
            <p:cNvPr id="21" name="오각형 20"/>
            <p:cNvSpPr/>
            <p:nvPr/>
          </p:nvSpPr>
          <p:spPr>
            <a:xfrm rot="10800000">
              <a:off x="947200" y="1315887"/>
              <a:ext cx="1849749" cy="623454"/>
            </a:xfrm>
            <a:prstGeom prst="homePlat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20551" y="1432557"/>
              <a:ext cx="1069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1E4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314701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 지원 절차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</a:t>
            </a:r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1" dirty="0">
              <a:solidFill>
                <a:srgbClr val="1E447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323488" y="1296851"/>
            <a:ext cx="7946496" cy="5179079"/>
            <a:chOff x="2323488" y="1334951"/>
            <a:chExt cx="7946496" cy="5179079"/>
          </a:xfrm>
        </p:grpSpPr>
        <p:sp>
          <p:nvSpPr>
            <p:cNvPr id="11" name="직사각형 10"/>
            <p:cNvSpPr/>
            <p:nvPr/>
          </p:nvSpPr>
          <p:spPr>
            <a:xfrm>
              <a:off x="2323488" y="5330415"/>
              <a:ext cx="4346497" cy="556035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승인</a:t>
              </a:r>
              <a:r>
                <a:rPr lang="en-US" altLang="ko-KR" sz="1600" b="1" kern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600" b="1" kern="0" dirty="0" err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캡스톤디자인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지출결의서 출력</a:t>
              </a:r>
              <a:r>
                <a:rPr lang="ko-KR" altLang="en-US" sz="1600" b="1" kern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ctr" latinLnBrk="1">
                <a:defRPr/>
              </a:pP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지도교수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 서명  </a:t>
              </a:r>
              <a:endParaRPr kumimoji="0" lang="ko-KR" altLang="en-US" sz="1600" b="1" i="0" u="none" strike="noStrike" kern="0" cap="none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329113" y="1334951"/>
              <a:ext cx="5282227" cy="398567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611340" y="1334951"/>
              <a:ext cx="2649680" cy="3985678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669984" y="5330414"/>
              <a:ext cx="3600000" cy="556035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lang="ko-KR" altLang="en-US" sz="1600" b="1" kern="0" dirty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600" b="1" kern="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지출결의서</a:t>
              </a:r>
              <a:r>
                <a:rPr lang="en-US" altLang="ko-KR" sz="1600" b="1" kern="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kern="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en-US" altLang="ko-KR" sz="1600" b="1" kern="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LINC+</a:t>
              </a:r>
              <a:r>
                <a:rPr lang="ko-KR" altLang="en-US" sz="1600" b="1" kern="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사업단 제출</a:t>
              </a:r>
              <a:endParaRPr kumimoji="0" lang="ko-KR" altLang="en-US" sz="1600" b="1" i="0" u="none" strike="noStrike" kern="0" cap="none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33969" y="5873245"/>
              <a:ext cx="7927051" cy="640785"/>
            </a:xfrm>
            <a:prstGeom prst="rect">
              <a:avLst/>
            </a:prstGeom>
            <a:noFill/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atinLnBrk="1"/>
              <a:r>
                <a:rPr lang="en-US" altLang="ko-KR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</a:t>
              </a:r>
              <a:r>
                <a:rPr lang="ko-KR" altLang="en-US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여비 지출결의서</a:t>
              </a:r>
              <a:r>
                <a:rPr lang="en-US" altLang="ko-KR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제출 기간</a:t>
              </a:r>
              <a:r>
                <a:rPr lang="en-US" altLang="ko-KR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en-US" altLang="ko-KR" sz="1400" b="1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04.16(</a:t>
              </a:r>
              <a:r>
                <a:rPr lang="ko-KR" altLang="en-US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화</a:t>
              </a:r>
              <a:r>
                <a:rPr lang="en-US" altLang="ko-KR" sz="1400" b="1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en-US" altLang="ko-KR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~ </a:t>
              </a:r>
              <a:r>
                <a:rPr lang="en-US" altLang="ko-KR" sz="1400" b="1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05. 31</a:t>
              </a:r>
              <a:r>
                <a:rPr lang="en-US" altLang="ko-KR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금</a:t>
              </a:r>
              <a:r>
                <a:rPr lang="en-US" altLang="ko-KR" sz="1400" b="1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en-US" altLang="ko-KR" sz="1400" b="1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atinLnBrk="1"/>
              <a:r>
                <a:rPr lang="en-US" altLang="ko-KR" sz="1400" b="1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</a:t>
              </a:r>
              <a:r>
                <a:rPr lang="ko-KR" altLang="en-US" sz="1400" b="1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해당 제출 기간에 </a:t>
              </a:r>
              <a:r>
                <a:rPr lang="ko-KR" altLang="en-US" sz="1400" b="1" dirty="0" err="1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지출결의서를</a:t>
              </a:r>
              <a:r>
                <a:rPr lang="ko-KR" altLang="en-US" sz="1400" b="1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작성하고 신청해야 지원 가능</a:t>
              </a:r>
              <a:r>
                <a:rPr lang="en-US" altLang="ko-KR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해당 기간 이전</a:t>
              </a:r>
              <a:r>
                <a:rPr lang="en-US" altLang="ko-KR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이후에는 지원 </a:t>
              </a:r>
              <a:r>
                <a:rPr lang="ko-KR" altLang="en-US" sz="1400" b="1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불가</a:t>
              </a:r>
              <a:r>
                <a:rPr lang="en-US" altLang="ko-KR" sz="1400" b="1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kumimoji="0" lang="ko-KR" altLang="en-US" sz="1400" b="1" i="0" u="none" strike="noStrike" kern="0" cap="none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82431" y="1135807"/>
            <a:ext cx="1259399" cy="623454"/>
            <a:chOff x="947200" y="1315887"/>
            <a:chExt cx="1849749" cy="623454"/>
          </a:xfrm>
        </p:grpSpPr>
        <p:sp>
          <p:nvSpPr>
            <p:cNvPr id="18" name="오각형 17"/>
            <p:cNvSpPr/>
            <p:nvPr/>
          </p:nvSpPr>
          <p:spPr>
            <a:xfrm rot="10800000">
              <a:off x="947200" y="1315887"/>
              <a:ext cx="1849749" cy="623454"/>
            </a:xfrm>
            <a:prstGeom prst="homePlat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20551" y="1432557"/>
              <a:ext cx="1069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1E4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765343" y="1134524"/>
            <a:ext cx="8730380" cy="5608800"/>
            <a:chOff x="2133091" y="1134524"/>
            <a:chExt cx="8730380" cy="5608800"/>
          </a:xfrm>
        </p:grpSpPr>
        <p:sp>
          <p:nvSpPr>
            <p:cNvPr id="11" name="직사각형 10"/>
            <p:cNvSpPr/>
            <p:nvPr/>
          </p:nvSpPr>
          <p:spPr>
            <a:xfrm>
              <a:off x="2133091" y="5218043"/>
              <a:ext cx="5182109" cy="151074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335079" y="1134524"/>
              <a:ext cx="3528392" cy="5608800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just" latinLnBrk="1">
                <a:defRPr/>
              </a:pPr>
              <a:r>
                <a:rPr lang="ko-KR" altLang="en-US" sz="1600" b="1" kern="0" spc="-50" dirty="0" err="1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출장록</a:t>
              </a:r>
              <a:r>
                <a:rPr lang="ko-KR" altLang="en-US" sz="1600" b="1" kern="0" spc="-5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작성</a:t>
              </a:r>
              <a:endParaRPr lang="en-US" altLang="ko-KR" sz="1600" b="1" kern="0" spc="-5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①개인정보 수집 및 이용 동의 체크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②</a:t>
              </a:r>
              <a:r>
                <a:rPr lang="ko-KR" altLang="en-US" sz="1600" b="1" kern="0" spc="-50" dirty="0" err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출장일시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입력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4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③출장지 입력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400" b="1" kern="0" spc="-50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④출장자들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출장자만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 latinLnBrk="1">
                <a:defRPr/>
              </a:pPr>
              <a:endParaRPr lang="en-US" altLang="ko-KR" sz="1600" b="1" kern="0" spc="-1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⑤계좌번호 입력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출장자 전원 작성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⑥출장목적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(4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줄 이상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입력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⑦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출장내용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(4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줄 이상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en-US" altLang="ko-KR" sz="1600" b="1" kern="0" spc="-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b="1" kern="0" spc="-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※ </a:t>
              </a:r>
              <a:r>
                <a:rPr lang="ko-KR" altLang="en-US" sz="1400" b="1" kern="0" spc="-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상세히 작성하지 않으면 </a:t>
              </a:r>
              <a:r>
                <a:rPr lang="ko-KR" altLang="en-US" sz="1400" b="1" kern="0" spc="-50" dirty="0" err="1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재작성</a:t>
              </a:r>
              <a:endParaRPr lang="en-US" altLang="ko-KR" sz="1400" b="1" kern="0" spc="-50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⑧</a:t>
              </a:r>
              <a:r>
                <a:rPr lang="ko-KR" altLang="en-US" sz="16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파일선택 ▶ 출장사진</a:t>
              </a:r>
              <a:r>
                <a:rPr lang="en-US" altLang="ko-KR" sz="16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(2</a:t>
              </a:r>
              <a:r>
                <a:rPr lang="ko-KR" altLang="en-US" sz="16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</a:t>
              </a:r>
              <a:r>
                <a:rPr lang="en-US" altLang="ko-KR" sz="1600" b="1" kern="0" spc="-1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이상</a:t>
              </a:r>
              <a:r>
                <a:rPr lang="en-US" altLang="ko-KR" sz="16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16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업로드</a:t>
              </a:r>
              <a:endParaRPr lang="en-US" altLang="ko-KR" sz="1600" b="1" kern="0" spc="-1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en-US" altLang="ko-KR" sz="1600" b="1" kern="0" spc="-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b="1" kern="0" spc="-50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※ </a:t>
              </a:r>
              <a:r>
                <a:rPr lang="ko-KR" altLang="en-US" sz="1400" b="1" kern="0" spc="-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출장장소</a:t>
              </a:r>
              <a:r>
                <a:rPr lang="en-US" altLang="ko-KR" sz="1400" b="1" kern="0" spc="-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sz="1400" b="1" kern="0" spc="-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출장자 전원이 나온 사진만 인정</a:t>
              </a:r>
              <a:endParaRPr lang="en-US" altLang="ko-KR" sz="1400" b="1" kern="0" spc="-50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400" b="1" kern="0" spc="-50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⑨저장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133091" y="1146649"/>
              <a:ext cx="5182109" cy="407139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16615" y="477786"/>
            <a:ext cx="314701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3) </a:t>
            </a:r>
            <a:r>
              <a:rPr lang="ko-KR" altLang="en-US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 지원 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절차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여비</a:t>
            </a:r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1" dirty="0">
              <a:solidFill>
                <a:srgbClr val="1E447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3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 flipH="1">
            <a:off x="10752263" y="1318787"/>
            <a:ext cx="1409920" cy="698009"/>
            <a:chOff x="987642" y="1315886"/>
            <a:chExt cx="1912442" cy="698009"/>
          </a:xfrm>
        </p:grpSpPr>
        <p:sp>
          <p:nvSpPr>
            <p:cNvPr id="19" name="오각형 18"/>
            <p:cNvSpPr/>
            <p:nvPr/>
          </p:nvSpPr>
          <p:spPr>
            <a:xfrm rot="10800000">
              <a:off x="987642" y="1315886"/>
              <a:ext cx="1912442" cy="698009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33877" y="1337747"/>
              <a:ext cx="10951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팀원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1559" y="1323368"/>
            <a:ext cx="1259399" cy="623454"/>
            <a:chOff x="961798" y="1315887"/>
            <a:chExt cx="1849749" cy="623454"/>
          </a:xfrm>
        </p:grpSpPr>
        <p:sp>
          <p:nvSpPr>
            <p:cNvPr id="21" name="오각형 20"/>
            <p:cNvSpPr/>
            <p:nvPr/>
          </p:nvSpPr>
          <p:spPr>
            <a:xfrm rot="10800000">
              <a:off x="961798" y="1315887"/>
              <a:ext cx="1849749" cy="623454"/>
            </a:xfrm>
            <a:prstGeom prst="homePlat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28591" y="1432557"/>
              <a:ext cx="1069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1E4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314701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 지원 절차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</a:t>
            </a:r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1" dirty="0">
              <a:solidFill>
                <a:srgbClr val="1E447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27476" y="1331665"/>
            <a:ext cx="10389033" cy="4746094"/>
            <a:chOff x="827476" y="1331665"/>
            <a:chExt cx="10389033" cy="4746094"/>
          </a:xfrm>
        </p:grpSpPr>
        <p:sp>
          <p:nvSpPr>
            <p:cNvPr id="11" name="직사각형 10"/>
            <p:cNvSpPr/>
            <p:nvPr/>
          </p:nvSpPr>
          <p:spPr>
            <a:xfrm>
              <a:off x="827476" y="5149642"/>
              <a:ext cx="6696445" cy="928117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just" latinLnBrk="1">
                <a:defRPr/>
              </a:pPr>
              <a:r>
                <a:rPr lang="ko-KR" altLang="en-US" sz="15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1500" b="1" kern="0" dirty="0" err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캡스톤디자인</a:t>
              </a:r>
              <a:r>
                <a:rPr lang="ko-KR" altLang="en-US" sz="15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출장보고서 출력</a:t>
              </a:r>
              <a:r>
                <a:rPr lang="en-US" altLang="ko-KR" sz="1500" b="1" kern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5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팀장 서명</a:t>
              </a:r>
              <a:r>
                <a:rPr lang="ko-KR" altLang="en-US" sz="1500" b="1" kern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15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5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출장 사진 첨부란</a:t>
              </a:r>
              <a:r>
                <a:rPr lang="en-US" altLang="ko-KR" sz="15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sz="15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개인정보 수집</a:t>
              </a:r>
              <a:r>
                <a:rPr lang="en-US" altLang="ko-KR" sz="15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·</a:t>
              </a:r>
              <a:r>
                <a:rPr lang="ko-KR" altLang="en-US" sz="15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이용 동의서</a:t>
              </a:r>
              <a:r>
                <a:rPr lang="en-US" altLang="ko-KR" sz="15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5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자동 출력 ▶ 출장자 전원 서명</a:t>
              </a:r>
              <a:endParaRPr lang="en-US" altLang="ko-KR" sz="15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en-US" altLang="ko-KR" sz="1400" b="1" kern="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※ </a:t>
              </a:r>
              <a:r>
                <a:rPr lang="ko-KR" altLang="en-US" sz="1400" b="1" kern="0" dirty="0" err="1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출장록</a:t>
              </a:r>
              <a:r>
                <a:rPr lang="ko-KR" altLang="en-US" sz="1400" b="1" kern="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프린트 후 수정 불가능</a:t>
              </a:r>
              <a:endParaRPr lang="en-US" altLang="ko-KR" sz="1400" b="1" kern="0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37417" y="1334950"/>
              <a:ext cx="3600000" cy="378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433723" y="1334950"/>
              <a:ext cx="2232000" cy="378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195930" y="5111666"/>
              <a:ext cx="4020579" cy="966093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latinLnBrk="1">
                <a:defRPr/>
              </a:pPr>
              <a:r>
                <a:rPr lang="ko-KR" altLang="en-US" sz="1400" b="1" kern="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400" b="1" kern="0" dirty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출장보고서</a:t>
              </a:r>
              <a:r>
                <a:rPr lang="en-US" altLang="ko-KR" sz="1400" b="1" kern="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sz="1400" b="1" kern="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사진</a:t>
              </a:r>
              <a:r>
                <a:rPr lang="en-US" altLang="ko-KR" sz="1400" b="1" kern="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sz="1400" b="1" kern="0" dirty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개인정보수집</a:t>
              </a:r>
              <a:r>
                <a:rPr lang="en-US" altLang="ko-KR" sz="1400" b="1" kern="0" dirty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·</a:t>
              </a:r>
              <a:r>
                <a:rPr lang="ko-KR" altLang="en-US" sz="1400" b="1" kern="0" dirty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이용동의서</a:t>
              </a:r>
              <a:r>
                <a:rPr lang="en-US" altLang="ko-KR" sz="1400" b="1" kern="0" dirty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1400" b="1" kern="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latinLnBrk="1">
                <a:defRPr/>
              </a:pPr>
              <a:r>
                <a:rPr lang="ko-KR" altLang="en-US" sz="1400" b="1" kern="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en-US" altLang="ko-KR" sz="1400" b="1" kern="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LINC</a:t>
              </a:r>
              <a:r>
                <a:rPr lang="en-US" altLang="ko-KR" sz="1400" b="1" kern="0" dirty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+</a:t>
              </a:r>
              <a:r>
                <a:rPr lang="ko-KR" altLang="en-US" sz="1400" b="1" kern="0" dirty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사업단 제출</a:t>
              </a:r>
              <a:r>
                <a:rPr lang="ko-KR" altLang="en-US" sz="1400" b="1" kern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14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664394" y="1333307"/>
              <a:ext cx="2232000" cy="37800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974569" y="1331665"/>
              <a:ext cx="2232000" cy="37800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8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1E4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457368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 지원 절차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여비 증빙서류 안내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1" dirty="0">
              <a:solidFill>
                <a:srgbClr val="1E447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895086"/>
              </p:ext>
            </p:extLst>
          </p:nvPr>
        </p:nvGraphicFramePr>
        <p:xfrm>
          <a:off x="654660" y="1545248"/>
          <a:ext cx="10919395" cy="5133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995"/>
                <a:gridCol w="914400"/>
                <a:gridCol w="2362498"/>
                <a:gridCol w="2134502"/>
                <a:gridCol w="4500000"/>
              </a:tblGrid>
              <a:tr h="278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44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세부 항목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44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집행 기준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44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증빙서류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44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주의사항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447C"/>
                    </a:solidFill>
                  </a:tcPr>
                </a:tc>
              </a:tr>
              <a:tr h="4048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전주</a:t>
                      </a:r>
                      <a:endParaRPr lang="en-US" altLang="ko-KR" sz="1100" b="1" kern="0" spc="0" dirty="0" smtClean="0">
                        <a:solidFill>
                          <a:srgbClr val="00B05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시내출장</a:t>
                      </a:r>
                      <a:r>
                        <a:rPr lang="en-US" altLang="ko-KR" sz="11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(5</a:t>
                      </a:r>
                      <a:r>
                        <a:rPr lang="ko-KR" altLang="en-US" sz="11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</a:t>
                      </a:r>
                      <a:r>
                        <a:rPr lang="en-US" altLang="ko-KR" sz="11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교통비</a:t>
                      </a:r>
                      <a:endParaRPr lang="en-US" altLang="ko-KR" sz="110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•출장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회당 출장자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인당</a:t>
                      </a:r>
                      <a:endPara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7E6E6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10,000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원씩 지급</a:t>
                      </a:r>
                      <a:endPara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7E6E6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•출장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 이상 기준</a:t>
                      </a:r>
                      <a:endPara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7E6E6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①카드 영수증</a:t>
                      </a:r>
                      <a:endParaRPr lang="ko-KR" altLang="en-US" sz="110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•출장지</a:t>
                      </a:r>
                      <a:r>
                        <a:rPr lang="ko-KR" altLang="en-US" sz="11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근처에서 결제한 카드 영수증 </a:t>
                      </a:r>
                      <a:r>
                        <a:rPr lang="ko-KR" altLang="en-US" sz="1100" b="1" kern="1200" baseline="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팀당</a:t>
                      </a:r>
                      <a:r>
                        <a:rPr lang="ko-KR" altLang="en-US" sz="11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1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 제출</a:t>
                      </a:r>
                      <a:endParaRPr lang="en-US" altLang="ko-KR" sz="1100" b="1" kern="1200" baseline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※</a:t>
                      </a:r>
                      <a:r>
                        <a:rPr lang="en-US" altLang="ko-KR" sz="11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전주 ○○동 △△△연구소 출장 → ○○동에서 결제한 카드 영수증</a:t>
                      </a:r>
                      <a:endParaRPr lang="en-US" altLang="ko-KR" sz="1100" b="1" kern="1200" baseline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•증빙서류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영수증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양식을 이용하여 영수증 제출</a:t>
                      </a:r>
                      <a:endParaRPr lang="en-US" altLang="ko-KR" sz="1100" b="1" kern="1200" baseline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4854">
                <a:tc vMerge="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②통장 사본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•출장자 전원 제출</a:t>
                      </a:r>
                      <a:endParaRPr lang="ko-KR" altLang="en-US" sz="2000" dirty="0"/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4854">
                <a:tc vMerge="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③개인 정보 수집 이용 동의서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•통장 사본 제출자만 서명하여 제출</a:t>
                      </a:r>
                      <a:endPara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7E6E6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latinLnBrk="1"/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11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출장록에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출장자 입력하면 </a:t>
                      </a:r>
                      <a:r>
                        <a:rPr kumimoji="0" lang="ko-KR" altLang="en-US" sz="11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출장록과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함께 출력됨</a:t>
                      </a:r>
                      <a:endParaRPr lang="ko-KR" altLang="en-US" sz="2000" dirty="0"/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4854">
                <a:tc vMerge="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④</a:t>
                      </a:r>
                      <a:r>
                        <a:rPr kumimoji="0" lang="ko-KR" altLang="en-US" sz="11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출장록</a:t>
                      </a:r>
                      <a:endParaRPr lang="ko-KR" altLang="en-US" sz="2000" dirty="0"/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LINC+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사업단 웹사이트에서 </a:t>
                      </a:r>
                      <a:r>
                        <a:rPr kumimoji="0" lang="ko-KR" altLang="en-US" sz="11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출장록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작성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출력 후 팀장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&amp;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팀원 서명 제출</a:t>
                      </a:r>
                      <a:endPara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7E6E6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1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100" b="1" kern="1200" dirty="0" err="1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출장록</a:t>
                      </a:r>
                      <a:r>
                        <a:rPr lang="ko-KR" altLang="en-US" sz="11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작성 시 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65036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출장 사진 업로드 후 </a:t>
                      </a:r>
                      <a:r>
                        <a:rPr kumimoji="0" lang="ko-KR" altLang="en-US" sz="11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65036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출장록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65036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출력 시 자동 출력</a:t>
                      </a:r>
                      <a:endParaRPr lang="ko-KR" altLang="en-US" sz="2000" dirty="0">
                        <a:solidFill>
                          <a:srgbClr val="F65036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9805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전주</a:t>
                      </a:r>
                      <a:endParaRPr lang="en-US" altLang="ko-KR" sz="1100" b="1" kern="0" spc="0" dirty="0" smtClean="0">
                        <a:solidFill>
                          <a:srgbClr val="00B05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시외출장</a:t>
                      </a:r>
                      <a:r>
                        <a:rPr lang="en-US" altLang="ko-KR" sz="11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</a:t>
                      </a:r>
                      <a:r>
                        <a:rPr lang="ko-KR" altLang="en-US" sz="11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</a:t>
                      </a:r>
                      <a:r>
                        <a:rPr lang="en-US" altLang="ko-KR" sz="1100" b="1" kern="0" spc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rgbClr val="00B05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교통비</a:t>
                      </a:r>
                      <a:endParaRPr lang="ko-KR" altLang="en-US" sz="110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•실비 정산</a:t>
                      </a:r>
                      <a:endParaRPr lang="en-US" altLang="ko-KR" sz="11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•최대 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KTX 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일반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우등고속 요금</a:t>
                      </a:r>
                      <a:endParaRPr lang="en-US" altLang="ko-KR" sz="11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①승차권</a:t>
                      </a:r>
                      <a:endParaRPr lang="ko-KR" altLang="en-US" sz="110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•기차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버스 이용 시 출장자 각각 왕복 승차권 제출</a:t>
                      </a:r>
                      <a:endParaRPr lang="en-US" altLang="ko-KR" sz="11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10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자차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이용시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왕복 톨게이트 영수증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※</a:t>
                      </a:r>
                      <a:r>
                        <a:rPr lang="en-US" altLang="ko-KR" sz="11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baseline="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자차</a:t>
                      </a:r>
                      <a:r>
                        <a:rPr lang="ko-KR" altLang="en-US" sz="11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baseline="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이용시</a:t>
                      </a:r>
                      <a:r>
                        <a:rPr lang="ko-KR" altLang="en-US" sz="11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동승자 교통비 미 지급</a:t>
                      </a:r>
                      <a:endParaRPr lang="en-US" altLang="ko-KR" sz="1100" b="1" kern="1200" baseline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•증빙서류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영수증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양식을 이용하여 영수증 제출</a:t>
                      </a:r>
                      <a:endParaRPr lang="en-US" altLang="ko-KR" sz="1100" b="1" kern="1200" baseline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48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식비</a:t>
                      </a:r>
                      <a:endParaRPr lang="ko-KR" altLang="en-US" sz="110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16,000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원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(1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/1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2000" dirty="0"/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②식비 영수증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11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출장일에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결제한 식비 영수증 제출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팀당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 제출</a:t>
                      </a:r>
                      <a:endPara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7E6E6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•증빙서류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영수증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양식을 이용하여 영수증 제출</a:t>
                      </a:r>
                      <a:endPara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7E6E6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7596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숙박비</a:t>
                      </a:r>
                      <a:endParaRPr lang="ko-KR" altLang="en-US" sz="110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•아래 집행 기준에 따른 실비 정산</a:t>
                      </a:r>
                      <a:endParaRPr lang="en-US" altLang="ko-KR" sz="11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•서울특별시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56,000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원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(1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/1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•광역시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48,000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원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(1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/1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•그 외 지역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40,000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원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(1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/1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10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③숙박 영수증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•출장지에서 출장자 각각 결제한 숙박 영수증 제출</a:t>
                      </a:r>
                      <a:endParaRPr lang="en-US" altLang="ko-KR" sz="11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•증빙서류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영수증</a:t>
                      </a:r>
                      <a:r>
                        <a:rPr lang="en-US" altLang="ko-KR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양식을 이용하여 영수증 제출</a:t>
                      </a:r>
                      <a:endParaRPr lang="en-US" altLang="ko-KR" sz="11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48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④통장 사본</a:t>
                      </a:r>
                      <a:endParaRPr lang="ko-KR" altLang="en-US" sz="2000" dirty="0"/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•출장자 전원 제출</a:t>
                      </a:r>
                      <a:endParaRPr lang="ko-KR" altLang="en-US" sz="2000" dirty="0"/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48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⑤개인 정보 수집 이용 동의서</a:t>
                      </a:r>
                      <a:endParaRPr lang="ko-KR" altLang="en-US" sz="110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•통장 사본 제출자만 서명하여 제출</a:t>
                      </a:r>
                      <a:endParaRPr lang="en-US" altLang="ko-KR" sz="11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10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출장록에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출장자 입력하면 </a:t>
                      </a:r>
                      <a:r>
                        <a:rPr lang="ko-KR" altLang="en-US" sz="110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출장록과</a:t>
                      </a:r>
                      <a:r>
                        <a:rPr lang="ko-KR" altLang="en-US" sz="11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함께 출력됨</a:t>
                      </a:r>
                      <a:endParaRPr lang="en-US" altLang="ko-KR" sz="11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48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⑥</a:t>
                      </a:r>
                      <a:r>
                        <a:rPr kumimoji="0" lang="ko-KR" altLang="en-US" sz="11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출장록</a:t>
                      </a:r>
                      <a:endParaRPr lang="ko-KR" altLang="en-US" sz="2000" dirty="0"/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LINC+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사업단 웹사이트에서 </a:t>
                      </a:r>
                      <a:r>
                        <a:rPr kumimoji="0" lang="ko-KR" altLang="en-US" sz="11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출장록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작성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출력 후 팀장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&amp;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팀원 서명 제출</a:t>
                      </a:r>
                      <a:endPara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7E6E6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latinLnBrk="1"/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11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65036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출장록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65036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작성 시 출장 사진 업로드 후 </a:t>
                      </a:r>
                      <a:r>
                        <a:rPr kumimoji="0" lang="ko-KR" altLang="en-US" sz="11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65036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출장록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65036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출력 시 자동 출력</a:t>
                      </a:r>
                      <a:endParaRPr lang="ko-KR" altLang="en-US" sz="2000" dirty="0">
                        <a:solidFill>
                          <a:srgbClr val="F65036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텍스트 개체 틀 8"/>
          <p:cNvSpPr txBox="1">
            <a:spLocks/>
          </p:cNvSpPr>
          <p:nvPr/>
        </p:nvSpPr>
        <p:spPr>
          <a:xfrm>
            <a:off x="556875" y="1095989"/>
            <a:ext cx="8196600" cy="44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400" b="1" dirty="0" smtClean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여비는 산학연계</a:t>
            </a:r>
            <a:r>
              <a:rPr lang="en-US" altLang="ko-KR" sz="14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전공요소 </a:t>
            </a:r>
            <a:r>
              <a:rPr lang="ko-KR" altLang="en-US" sz="1400" b="1" dirty="0" err="1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디자인 팀만 사용 가능</a:t>
            </a:r>
            <a:r>
              <a:rPr lang="en-US" altLang="ko-KR" sz="14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여비는 출장 후 계좌이체 방법으로 지원</a:t>
            </a:r>
            <a:endParaRPr lang="en-US" altLang="ko-KR" sz="1400" b="1" dirty="0" smtClean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endParaRPr lang="ko-KR" altLang="en-US" sz="1800" b="1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333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224539" y="1236859"/>
            <a:ext cx="19030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347988" y="1236858"/>
            <a:ext cx="1656184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96036" y="1291404"/>
            <a:ext cx="3521164" cy="418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캡스톤디자인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지원 프로그램 안내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12237" y="1291404"/>
            <a:ext cx="3548113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캡스톤디자인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주요 일정</a:t>
            </a:r>
            <a:endParaRPr lang="en-US" altLang="ko-KR" sz="14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실험실습비 지원 학과 구분</a:t>
            </a:r>
            <a:endParaRPr lang="en-US" altLang="ko-KR" sz="14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588808" y="1219396"/>
            <a:ext cx="3420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512236" y="1219396"/>
            <a:ext cx="3240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596036" y="2380222"/>
            <a:ext cx="3593172" cy="418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LINC+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사업단 전산프로그램 안내</a:t>
            </a:r>
            <a:endParaRPr lang="en-US" altLang="ko-KR" sz="16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12237" y="2380222"/>
            <a:ext cx="3190399" cy="1384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실험실습비 지원 절차</a:t>
            </a:r>
            <a:endParaRPr lang="en-US" altLang="ko-KR" sz="14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실험실습비 지원 절차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재료비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실험실습비 지원 절차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여비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실험실습비 지원 절차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회의비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3588808" y="2308214"/>
            <a:ext cx="3420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512236" y="2308214"/>
            <a:ext cx="3240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96036" y="4153156"/>
            <a:ext cx="359317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공학교육혁신센터 지원 안내</a:t>
            </a:r>
            <a:endParaRPr lang="en-US" altLang="ko-KR" sz="16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12237" y="4153156"/>
            <a:ext cx="3190399" cy="415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재료비 지원 절차 안내</a:t>
            </a:r>
            <a:endParaRPr lang="en-US" altLang="ko-KR" sz="14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588808" y="4081148"/>
            <a:ext cx="3420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512236" y="4081148"/>
            <a:ext cx="3240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1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836670" y="1318630"/>
            <a:ext cx="1487997" cy="623454"/>
            <a:chOff x="947199" y="1315887"/>
            <a:chExt cx="2185501" cy="623454"/>
          </a:xfrm>
        </p:grpSpPr>
        <p:sp>
          <p:nvSpPr>
            <p:cNvPr id="12" name="오각형 11"/>
            <p:cNvSpPr/>
            <p:nvPr/>
          </p:nvSpPr>
          <p:spPr>
            <a:xfrm rot="10800000">
              <a:off x="947199" y="1315887"/>
              <a:ext cx="1912442" cy="62345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8156" y="1432557"/>
              <a:ext cx="2014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팀원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1E4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16615" y="477786"/>
            <a:ext cx="495840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3) </a:t>
            </a:r>
            <a:r>
              <a:rPr lang="ko-KR" altLang="en-US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 지원 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절차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재료비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여비 관련 양식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1" dirty="0">
              <a:solidFill>
                <a:srgbClr val="1E447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33091" y="1323366"/>
            <a:ext cx="8551474" cy="5296094"/>
            <a:chOff x="2133091" y="1323366"/>
            <a:chExt cx="8551474" cy="5296094"/>
          </a:xfrm>
        </p:grpSpPr>
        <p:sp>
          <p:nvSpPr>
            <p:cNvPr id="21" name="직사각형 20"/>
            <p:cNvSpPr/>
            <p:nvPr/>
          </p:nvSpPr>
          <p:spPr>
            <a:xfrm>
              <a:off x="7315200" y="1323366"/>
              <a:ext cx="3369365" cy="2993153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just" latinLnBrk="1">
                <a:defRPr/>
              </a:pPr>
              <a:r>
                <a:rPr lang="ko-KR" altLang="en-US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①증빙서류 양식</a:t>
              </a:r>
              <a:endParaRPr lang="en-US" altLang="ko-KR" sz="1500" b="1" kern="0" spc="-5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en-US" altLang="ko-KR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- </a:t>
              </a:r>
              <a:r>
                <a:rPr lang="ko-KR" altLang="en-US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영수증</a:t>
              </a:r>
              <a:r>
                <a:rPr lang="en-US" altLang="ko-KR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재료사진 제출 시 이용</a:t>
              </a:r>
              <a:endParaRPr lang="en-US" altLang="ko-KR" sz="15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5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②견적서 및 </a:t>
              </a:r>
              <a:r>
                <a:rPr lang="ko-KR" altLang="en-US" sz="1500" b="1" kern="0" spc="-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납</a:t>
              </a:r>
              <a:r>
                <a:rPr lang="ko-KR" altLang="en-US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품서 양식</a:t>
              </a:r>
              <a:endParaRPr lang="en-US" altLang="ko-KR" sz="15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en-US" altLang="ko-KR" sz="1500" b="1" kern="0" spc="-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- </a:t>
              </a:r>
              <a:r>
                <a:rPr lang="ko-KR" altLang="en-US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구입업체의 양식이 없는 경우 이용</a:t>
              </a:r>
              <a:endParaRPr lang="en-US" altLang="ko-KR" sz="15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5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③사업자등록증사본</a:t>
              </a:r>
              <a:endParaRPr lang="en-US" altLang="ko-KR" sz="15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en-US" altLang="ko-KR" sz="1500" b="1" kern="0" spc="-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구입업체에서 요구하는 경우 제출</a:t>
              </a:r>
              <a:endParaRPr lang="en-US" altLang="ko-KR" sz="15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500" b="1" kern="0" spc="-50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 latinLnBrk="1">
                <a:defRPr/>
              </a:pPr>
              <a:r>
                <a:rPr lang="ko-KR" altLang="en-US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④구입제작 신청 사유서</a:t>
              </a:r>
              <a:endParaRPr lang="en-US" altLang="ko-KR" sz="15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 latinLnBrk="1">
                <a:defRPr/>
              </a:pPr>
              <a:r>
                <a:rPr lang="en-US" altLang="ko-KR" sz="1500" b="1" kern="0" spc="-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외주제작</a:t>
              </a:r>
              <a:r>
                <a:rPr lang="en-US" altLang="ko-KR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가공 시 작성하여 지출</a:t>
              </a:r>
              <a:endParaRPr lang="en-US" altLang="ko-KR" sz="15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 latinLnBrk="1">
                <a:defRPr/>
              </a:pPr>
              <a:r>
                <a:rPr lang="en-US" altLang="ko-KR" sz="1500" b="1" kern="0" spc="-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r>
                <a:rPr lang="ko-KR" altLang="en-US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결의서와 함께 제출</a:t>
              </a:r>
              <a:endParaRPr kumimoji="0" lang="ko-KR" altLang="en-US" sz="1500" b="1" i="0" u="none" strike="noStrike" kern="0" cap="none" spc="-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133091" y="1335489"/>
              <a:ext cx="5182109" cy="298103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315200" y="4437960"/>
              <a:ext cx="3369365" cy="939110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just" latinLnBrk="1">
                <a:defRPr/>
              </a:pPr>
              <a:r>
                <a:rPr lang="ko-KR" altLang="en-US" sz="15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①증빙서류 양식</a:t>
              </a:r>
              <a:endParaRPr lang="en-US" altLang="ko-KR" sz="1500" b="1" kern="0" spc="-5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en-US" altLang="ko-KR" sz="15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- </a:t>
              </a:r>
              <a:r>
                <a:rPr lang="ko-KR" altLang="en-US" sz="15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전주 시내 출장</a:t>
              </a:r>
              <a:r>
                <a:rPr lang="en-US" altLang="ko-KR" sz="15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5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출장지 근처에서 결제한 </a:t>
              </a:r>
              <a:endParaRPr lang="en-US" altLang="ko-KR" sz="1500" b="1" kern="0" spc="-1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en-US" altLang="ko-KR" sz="1500" b="1" kern="0" spc="-1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5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z="15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카드 영수증</a:t>
              </a:r>
              <a:endParaRPr lang="en-US" altLang="ko-KR" sz="1500" b="1" kern="0" spc="-1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kumimoji="0" lang="en-US" altLang="ko-KR" sz="1500" b="1" i="0" u="none" strike="noStrike" kern="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- </a:t>
              </a:r>
              <a:r>
                <a:rPr kumimoji="0" lang="ko-KR" altLang="en-US" sz="1500" b="1" i="0" u="none" strike="noStrike" kern="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전주 시외 출장</a:t>
              </a:r>
              <a:r>
                <a:rPr kumimoji="0" lang="en-US" altLang="ko-KR" sz="1500" b="1" i="0" u="none" strike="noStrike" kern="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kumimoji="0" lang="ko-KR" altLang="en-US" sz="1500" b="1" i="0" u="none" strike="noStrike" kern="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승차권</a:t>
              </a:r>
              <a:r>
                <a:rPr kumimoji="0" lang="en-US" altLang="ko-KR" sz="1500" b="1" i="0" u="none" strike="noStrike" kern="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kumimoji="0" lang="ko-KR" altLang="en-US" sz="1500" b="1" i="0" u="none" strike="noStrike" kern="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식비</a:t>
              </a:r>
              <a:r>
                <a:rPr kumimoji="0" lang="en-US" altLang="ko-KR" sz="1500" b="1" i="0" u="none" strike="noStrike" kern="0" cap="none" spc="-15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5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숙박비 영수증</a:t>
              </a:r>
              <a:endParaRPr kumimoji="0" lang="ko-KR" altLang="en-US" sz="1500" b="1" i="0" u="none" strike="noStrike" kern="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33091" y="4450130"/>
              <a:ext cx="5182109" cy="216933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5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950179" y="1314709"/>
            <a:ext cx="1259399" cy="623454"/>
            <a:chOff x="947200" y="1315887"/>
            <a:chExt cx="1849749" cy="623454"/>
          </a:xfrm>
        </p:grpSpPr>
        <p:sp>
          <p:nvSpPr>
            <p:cNvPr id="18" name="오각형 17"/>
            <p:cNvSpPr/>
            <p:nvPr/>
          </p:nvSpPr>
          <p:spPr>
            <a:xfrm rot="10800000">
              <a:off x="947200" y="1315887"/>
              <a:ext cx="1849749" cy="623454"/>
            </a:xfrm>
            <a:prstGeom prst="homePlat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20551" y="1432557"/>
              <a:ext cx="1069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1E4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2133091" y="1323365"/>
            <a:ext cx="8710499" cy="5209715"/>
            <a:chOff x="2532319" y="497344"/>
            <a:chExt cx="8283239" cy="6221975"/>
          </a:xfrm>
        </p:grpSpPr>
        <p:sp>
          <p:nvSpPr>
            <p:cNvPr id="21" name="직사각형 20"/>
            <p:cNvSpPr/>
            <p:nvPr/>
          </p:nvSpPr>
          <p:spPr>
            <a:xfrm>
              <a:off x="7460239" y="497344"/>
              <a:ext cx="3355319" cy="4995663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지급신청관리 ▶ 회의비관리 ▶ 신청하기</a:t>
              </a:r>
              <a:endParaRPr lang="en-US" altLang="ko-KR" sz="1600" b="1" kern="0" spc="-5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①신청금액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(1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인당 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만원</a:t>
              </a: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en-US" altLang="ko-KR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b="1" kern="0" spc="-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※ </a:t>
              </a:r>
              <a:r>
                <a:rPr lang="ko-KR" altLang="en-US" sz="1400" b="1" kern="0" spc="-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</a:t>
              </a:r>
              <a:r>
                <a:rPr lang="en-US" altLang="ko-KR" sz="1400" b="1" kern="0" spc="-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sz="1400" b="1" kern="0" spc="-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지도교수</a:t>
              </a:r>
              <a:r>
                <a:rPr lang="en-US" altLang="ko-KR" sz="1400" b="1" kern="0" spc="-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sz="1400" b="1" kern="0" spc="-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산업체 </a:t>
              </a:r>
              <a:r>
                <a:rPr lang="ko-KR" altLang="en-US" sz="1400" b="1" kern="0" spc="-50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멘토만</a:t>
              </a:r>
              <a:r>
                <a:rPr lang="ko-KR" altLang="en-US" sz="1400" b="1" kern="0" spc="-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사용</a:t>
              </a:r>
              <a:endParaRPr lang="en-US" altLang="ko-KR" sz="1400" b="1" kern="0" spc="-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600" b="1" kern="0" spc="-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②</a:t>
              </a:r>
              <a:r>
                <a:rPr lang="ko-KR" altLang="en-US" sz="1600" b="1" kern="0" spc="-50" dirty="0" err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회의일시</a:t>
              </a: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선택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4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③회의장소 입력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 latinLnBrk="1">
                <a:defRPr/>
              </a:pPr>
              <a:r>
                <a:rPr lang="en-US" altLang="ko-KR" sz="1400" b="1" kern="0" spc="-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b="1" kern="0" spc="-50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※ </a:t>
              </a:r>
              <a:r>
                <a:rPr lang="ko-KR" altLang="en-US" sz="1400" b="1" kern="0" spc="-1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강의실</a:t>
              </a:r>
              <a:r>
                <a:rPr lang="en-US" altLang="ko-KR" sz="1400" b="1" kern="0" spc="-1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b="1" kern="0" spc="-1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교육 목적 장소 가능</a:t>
              </a:r>
              <a:r>
                <a:rPr lang="en-US" altLang="ko-KR" sz="1400" b="1" kern="0" spc="-1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400" b="1" kern="0" spc="-1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</a:t>
              </a:r>
              <a:r>
                <a:rPr lang="en-US" altLang="ko-KR" sz="1400" b="1" kern="0" spc="-1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b="1" kern="0" spc="-1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음식점 불가</a:t>
              </a:r>
              <a:endParaRPr lang="en-US" altLang="ko-KR" sz="1400" b="1" kern="0" spc="-150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 latinLnBrk="1">
                <a:defRPr/>
              </a:pPr>
              <a:endParaRPr lang="en-US" altLang="ko-KR" sz="1400" b="1" kern="0" spc="-50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④회의목적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 latinLnBrk="1">
                <a:defRPr/>
              </a:pPr>
              <a:r>
                <a:rPr lang="en-US" altLang="ko-KR" sz="1400" b="1" kern="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※ </a:t>
              </a:r>
              <a:r>
                <a:rPr lang="ko-KR" altLang="en-US" sz="1400" b="1" kern="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상세히 작성하지 않으면 반려 처리</a:t>
              </a:r>
              <a:endParaRPr lang="en-US" altLang="ko-KR" sz="1400" b="1" kern="0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600" b="1" kern="0" spc="-1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⑤참석자명단 체크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600" b="1" kern="0" spc="-5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⑥신청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532319" y="511824"/>
              <a:ext cx="4927920" cy="620749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16615" y="477786"/>
            <a:ext cx="336342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 지원 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절차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회의비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1" dirty="0">
              <a:solidFill>
                <a:srgbClr val="1E447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9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234194" y="1266218"/>
            <a:ext cx="1259399" cy="623454"/>
            <a:chOff x="947200" y="1315887"/>
            <a:chExt cx="1849749" cy="623454"/>
          </a:xfrm>
        </p:grpSpPr>
        <p:sp>
          <p:nvSpPr>
            <p:cNvPr id="21" name="오각형 20"/>
            <p:cNvSpPr/>
            <p:nvPr/>
          </p:nvSpPr>
          <p:spPr>
            <a:xfrm rot="10800000">
              <a:off x="947200" y="1315887"/>
              <a:ext cx="1849749" cy="623454"/>
            </a:xfrm>
            <a:prstGeom prst="homePlat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20551" y="1432557"/>
              <a:ext cx="1069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1E4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336342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 지원 절차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회의비</a:t>
            </a:r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1" dirty="0">
              <a:solidFill>
                <a:srgbClr val="1E447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42538" y="1277800"/>
            <a:ext cx="7937532" cy="5264805"/>
            <a:chOff x="2342538" y="1334950"/>
            <a:chExt cx="7937532" cy="5264805"/>
          </a:xfrm>
        </p:grpSpPr>
        <p:sp>
          <p:nvSpPr>
            <p:cNvPr id="11" name="직사각형 10"/>
            <p:cNvSpPr/>
            <p:nvPr/>
          </p:nvSpPr>
          <p:spPr>
            <a:xfrm>
              <a:off x="2342538" y="5330414"/>
              <a:ext cx="4346497" cy="639057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승인</a:t>
              </a:r>
              <a:r>
                <a:rPr lang="en-US" altLang="ko-KR" sz="1600" b="1" kern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600" b="1" kern="0" dirty="0" err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캡스톤디자인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지출결의서 출력</a:t>
              </a:r>
              <a:r>
                <a:rPr lang="ko-KR" altLang="en-US" sz="1600" b="1" kern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ctr" latinLnBrk="1">
                <a:defRPr/>
              </a:pP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지도교수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 서명  </a:t>
              </a:r>
              <a:endParaRPr kumimoji="0" lang="ko-KR" altLang="en-US" sz="1600" b="1" i="0" u="none" strike="noStrike" kern="0" cap="none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348163" y="1334950"/>
              <a:ext cx="5282227" cy="398567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630390" y="1334950"/>
              <a:ext cx="2649680" cy="39856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689035" y="5330413"/>
              <a:ext cx="3591035" cy="639057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lang="ko-KR" altLang="en-US" sz="1600" b="1" kern="0" dirty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600" b="1" kern="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지출결의서</a:t>
              </a:r>
              <a:r>
                <a:rPr lang="en-US" altLang="ko-KR" sz="1600" b="1" kern="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kern="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en-US" altLang="ko-KR" sz="1600" b="1" kern="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LINC+</a:t>
              </a:r>
              <a:r>
                <a:rPr lang="ko-KR" altLang="en-US" sz="1600" b="1" kern="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사업단 제출</a:t>
              </a:r>
              <a:endParaRPr kumimoji="0" lang="ko-KR" altLang="en-US" sz="1600" b="1" i="0" u="none" strike="noStrike" kern="0" cap="none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353019" y="5958970"/>
              <a:ext cx="7927051" cy="640785"/>
            </a:xfrm>
            <a:prstGeom prst="rect">
              <a:avLst/>
            </a:prstGeom>
            <a:noFill/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atinLnBrk="1"/>
              <a:r>
                <a:rPr lang="en-US" altLang="ko-KR" sz="1400" b="1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</a:t>
              </a:r>
              <a:r>
                <a:rPr lang="ko-KR" altLang="en-US" sz="1400" b="1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회의비 </a:t>
              </a:r>
              <a:r>
                <a:rPr lang="ko-KR" altLang="en-US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지출결의서</a:t>
              </a:r>
              <a:r>
                <a:rPr lang="en-US" altLang="ko-KR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제출 기간</a:t>
              </a:r>
              <a:r>
                <a:rPr lang="en-US" altLang="ko-KR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en-US" altLang="ko-KR" sz="1400" b="1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04.16 (</a:t>
              </a:r>
              <a:r>
                <a:rPr lang="ko-KR" altLang="en-US" sz="1400" b="1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화</a:t>
              </a:r>
              <a:r>
                <a:rPr lang="en-US" altLang="ko-KR" sz="1400" b="1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en-US" altLang="ko-KR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~ </a:t>
              </a:r>
              <a:r>
                <a:rPr lang="en-US" altLang="ko-KR" sz="1400" b="1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05. 31(</a:t>
              </a:r>
              <a:r>
                <a:rPr lang="ko-KR" altLang="en-US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금</a:t>
              </a:r>
              <a:r>
                <a:rPr lang="en-US" altLang="ko-KR" sz="1400" b="1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en-US" altLang="ko-KR" sz="1400" b="1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atinLnBrk="1"/>
              <a:r>
                <a:rPr lang="en-US" altLang="ko-KR" sz="1400" b="1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</a:t>
              </a:r>
              <a:r>
                <a:rPr lang="ko-KR" altLang="en-US" sz="1400" b="1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해당 제출 기간에 </a:t>
              </a:r>
              <a:r>
                <a:rPr lang="ko-KR" altLang="en-US" sz="1400" b="1" dirty="0" err="1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지출결의서를</a:t>
              </a:r>
              <a:r>
                <a:rPr lang="ko-KR" altLang="en-US" sz="1400" b="1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작성하고 신청해야 지원 가능</a:t>
              </a:r>
              <a:r>
                <a:rPr lang="en-US" altLang="ko-KR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해당 기간 이전</a:t>
              </a:r>
              <a:r>
                <a:rPr lang="en-US" altLang="ko-KR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b="1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이후에는 지원 </a:t>
              </a:r>
              <a:r>
                <a:rPr lang="ko-KR" altLang="en-US" sz="1400" b="1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불가</a:t>
              </a:r>
              <a:r>
                <a:rPr lang="en-US" altLang="ko-KR" sz="1400" b="1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kumimoji="0" lang="ko-KR" altLang="en-US" sz="1400" b="1" i="0" u="none" strike="noStrike" kern="0" cap="none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8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970057" y="1324648"/>
            <a:ext cx="1259399" cy="623454"/>
            <a:chOff x="947200" y="1315887"/>
            <a:chExt cx="1849749" cy="623454"/>
          </a:xfrm>
        </p:grpSpPr>
        <p:sp>
          <p:nvSpPr>
            <p:cNvPr id="18" name="오각형 17"/>
            <p:cNvSpPr/>
            <p:nvPr/>
          </p:nvSpPr>
          <p:spPr>
            <a:xfrm rot="10800000">
              <a:off x="947200" y="1315887"/>
              <a:ext cx="1849749" cy="623454"/>
            </a:xfrm>
            <a:prstGeom prst="homePlat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20551" y="1432557"/>
              <a:ext cx="1069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1E4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152969" y="1323365"/>
            <a:ext cx="8412332" cy="5137070"/>
            <a:chOff x="2133091" y="1134524"/>
            <a:chExt cx="8412332" cy="5137070"/>
          </a:xfrm>
        </p:grpSpPr>
        <p:sp>
          <p:nvSpPr>
            <p:cNvPr id="21" name="직사각형 20"/>
            <p:cNvSpPr/>
            <p:nvPr/>
          </p:nvSpPr>
          <p:spPr>
            <a:xfrm>
              <a:off x="7017031" y="1134524"/>
              <a:ext cx="3528392" cy="2373992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회의록 작성</a:t>
              </a:r>
              <a:endParaRPr lang="en-US" altLang="ko-KR" sz="1600" b="1" kern="0" spc="-5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①회의내용 입력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en-US" altLang="ko-KR" sz="1400" b="1" kern="0" spc="-50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※ </a:t>
              </a:r>
              <a:r>
                <a:rPr lang="ko-KR" altLang="en-US" sz="1400" b="1" kern="0" spc="-50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상세히 작성하지 않으면 </a:t>
              </a:r>
              <a:r>
                <a:rPr lang="ko-KR" altLang="en-US" sz="1400" b="1" kern="0" spc="-50" dirty="0" err="1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재작성</a:t>
              </a:r>
              <a:endParaRPr lang="en-US" altLang="ko-KR" sz="1400" b="1" kern="0" spc="-50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②</a:t>
              </a:r>
              <a:r>
                <a:rPr lang="ko-KR" altLang="en-US" sz="1600" b="1" kern="0" spc="-1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파일선택 ▶ </a:t>
              </a:r>
              <a:r>
                <a:rPr lang="ko-KR" altLang="en-US" sz="16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회의사진</a:t>
              </a:r>
              <a:r>
                <a:rPr lang="en-US" altLang="ko-KR" sz="1600" b="1" kern="0" spc="-1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1600" b="1" kern="0" spc="-1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1600" b="1" kern="0" spc="-1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</a:t>
              </a:r>
              <a:r>
                <a:rPr lang="en-US" altLang="ko-KR" sz="1600" b="1" kern="0" spc="-1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kern="0" spc="-1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이상</a:t>
              </a:r>
              <a:r>
                <a:rPr lang="en-US" altLang="ko-KR" sz="1600" b="1" kern="0" spc="-1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1600" b="1" kern="0" spc="-1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업로드</a:t>
              </a:r>
              <a:endParaRPr lang="en-US" altLang="ko-KR" sz="1600" b="1" kern="0" spc="-15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en-US" altLang="ko-KR" sz="1600" b="1" kern="0" spc="-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b="1" kern="0" spc="-50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※ </a:t>
              </a:r>
              <a:r>
                <a:rPr lang="ko-KR" altLang="en-US" sz="1400" b="1" kern="0" spc="-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회의장소</a:t>
              </a:r>
              <a:r>
                <a:rPr lang="en-US" altLang="ko-KR" sz="1400" b="1" kern="0" spc="-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sz="1400" b="1" kern="0" spc="-5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참석자 </a:t>
              </a:r>
              <a:r>
                <a:rPr lang="ko-KR" altLang="en-US" sz="1400" b="1" kern="0" spc="-50" dirty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전원이 나온 사진만 인정</a:t>
              </a:r>
              <a:endParaRPr lang="en-US" altLang="ko-KR" sz="1400" b="1" kern="0" spc="-50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endParaRPr lang="en-US" altLang="ko-KR" sz="14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just" latinLnBrk="1">
                <a:defRPr/>
              </a:pPr>
              <a:r>
                <a:rPr lang="ko-KR" altLang="en-US" sz="1600" b="1" kern="0" spc="-5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③저장</a:t>
              </a:r>
              <a:endParaRPr lang="en-US" altLang="ko-KR" sz="1600" b="1" kern="0" spc="-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133091" y="1146649"/>
              <a:ext cx="4883935" cy="512494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16615" y="477786"/>
            <a:ext cx="336342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 지원 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절차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회의비</a:t>
            </a:r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1" dirty="0">
              <a:solidFill>
                <a:srgbClr val="1E447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 flipH="1">
            <a:off x="10752263" y="1318787"/>
            <a:ext cx="1409920" cy="698009"/>
            <a:chOff x="987642" y="1315886"/>
            <a:chExt cx="1912442" cy="698009"/>
          </a:xfrm>
        </p:grpSpPr>
        <p:sp>
          <p:nvSpPr>
            <p:cNvPr id="19" name="오각형 18"/>
            <p:cNvSpPr/>
            <p:nvPr/>
          </p:nvSpPr>
          <p:spPr>
            <a:xfrm rot="10800000">
              <a:off x="987642" y="1315886"/>
              <a:ext cx="1912442" cy="698009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33877" y="1337747"/>
              <a:ext cx="10951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팀원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1559" y="1323368"/>
            <a:ext cx="1259399" cy="623454"/>
            <a:chOff x="961798" y="1315887"/>
            <a:chExt cx="1849749" cy="623454"/>
          </a:xfrm>
        </p:grpSpPr>
        <p:sp>
          <p:nvSpPr>
            <p:cNvPr id="21" name="오각형 20"/>
            <p:cNvSpPr/>
            <p:nvPr/>
          </p:nvSpPr>
          <p:spPr>
            <a:xfrm rot="10800000">
              <a:off x="961798" y="1315887"/>
              <a:ext cx="1849749" cy="623454"/>
            </a:xfrm>
            <a:prstGeom prst="homePlat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28591" y="1432557"/>
              <a:ext cx="1069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1E4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336342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 지원 절차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회의비</a:t>
            </a:r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1" dirty="0">
              <a:solidFill>
                <a:srgbClr val="1E447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17537" y="5149643"/>
            <a:ext cx="6378394" cy="823774"/>
          </a:xfrm>
          <a:prstGeom prst="rect">
            <a:avLst/>
          </a:prstGeom>
          <a:solidFill>
            <a:srgbClr val="1E447C"/>
          </a:solidFill>
          <a:ln w="25400" cap="flat" cmpd="sng" algn="ctr">
            <a:solidFill>
              <a:srgbClr val="1E447C"/>
            </a:solidFill>
            <a:prstDash val="solid"/>
          </a:ln>
          <a:effectLst/>
        </p:spPr>
        <p:txBody>
          <a:bodyPr rtlCol="0" anchor="ctr"/>
          <a:lstStyle/>
          <a:p>
            <a:pPr lvl="0" algn="just" latinLnBrk="1">
              <a:defRPr/>
            </a:pPr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600" b="1" kern="0" dirty="0" err="1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캡스톤디자인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회의록 출력</a:t>
            </a:r>
            <a:r>
              <a:rPr lang="en-US" altLang="ko-KR" sz="16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팀장 서명</a:t>
            </a:r>
            <a:r>
              <a:rPr lang="en-US" altLang="ko-KR" sz="16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회의 사진 첨부란</a:t>
            </a:r>
            <a:r>
              <a:rPr lang="en-US" altLang="ko-KR" sz="16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출력</a:t>
            </a:r>
            <a:endParaRPr lang="en-US" altLang="ko-KR" sz="1600" b="1" kern="0" dirty="0" smtClea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just" latinLnBrk="1">
              <a:defRPr/>
            </a:pPr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지출결의서 출력 시 회의 참석자 명단 자동 출력 ▶ 당일 참석자만 서명</a:t>
            </a:r>
            <a:endParaRPr lang="en-US" altLang="ko-KR" sz="1600" b="1" kern="0" dirty="0" smtClea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just" latinLnBrk="1">
              <a:defRPr/>
            </a:pPr>
            <a:r>
              <a:rPr lang="en-US" altLang="ko-KR" sz="1400" b="1" kern="0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b="1" kern="0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400" b="1" kern="0" dirty="0" err="1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출장록</a:t>
            </a:r>
            <a:r>
              <a:rPr lang="ko-KR" altLang="en-US" sz="1400" b="1" kern="0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프린트 후 수정 불가능</a:t>
            </a:r>
            <a:endParaRPr lang="en-US" altLang="ko-KR" sz="1400" b="1" kern="0" dirty="0" smtClea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37417" y="1334950"/>
            <a:ext cx="3600000" cy="37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0800" cap="flat" cmpd="sng" algn="ctr">
            <a:solidFill>
              <a:srgbClr val="1E447C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" pitchFamily="2" charset="2"/>
              <a:buChar char="u"/>
              <a:tabLst/>
              <a:defRPr/>
            </a:pP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  <a:p>
            <a:pPr marR="0" lvl="0" algn="just" defTabSz="91440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tabLst/>
              <a:defRPr/>
            </a:pP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  <a:p>
            <a:pPr marL="0" marR="0" lvl="0" indent="180975" defTabSz="91440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" pitchFamily="2" charset="2"/>
              <a:buChar char="u"/>
              <a:tabLst/>
              <a:defRPr/>
            </a:pP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33723" y="1334950"/>
            <a:ext cx="2232000" cy="378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50800" cap="flat" cmpd="sng" algn="ctr">
            <a:solidFill>
              <a:srgbClr val="1E447C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" pitchFamily="2" charset="2"/>
              <a:buChar char="u"/>
              <a:tabLst/>
              <a:defRPr/>
            </a:pP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  <a:p>
            <a:pPr marR="0" lvl="0" algn="just" defTabSz="91440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tabLst/>
              <a:defRPr/>
            </a:pP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  <a:p>
            <a:pPr marL="0" marR="0" lvl="0" indent="180975" defTabSz="91440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" pitchFamily="2" charset="2"/>
              <a:buChar char="u"/>
              <a:tabLst/>
              <a:defRPr/>
            </a:pP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95931" y="5101727"/>
            <a:ext cx="4010639" cy="867564"/>
          </a:xfrm>
          <a:prstGeom prst="rect">
            <a:avLst/>
          </a:prstGeom>
          <a:solidFill>
            <a:srgbClr val="1E447C"/>
          </a:solidFill>
          <a:ln w="25400" cap="flat" cmpd="sng" algn="ctr">
            <a:solidFill>
              <a:srgbClr val="1E447C"/>
            </a:solidFill>
            <a:prstDash val="solid"/>
          </a:ln>
          <a:effectLst/>
        </p:spPr>
        <p:txBody>
          <a:bodyPr rtlCol="0" anchor="ctr"/>
          <a:lstStyle/>
          <a:p>
            <a:pPr algn="ctr" latinLnBrk="1">
              <a:defRPr/>
            </a:pPr>
            <a:r>
              <a:rPr lang="ko-KR" altLang="en-US" sz="1600" b="1" kern="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회의록</a:t>
            </a:r>
            <a:r>
              <a:rPr lang="en-US" altLang="ko-KR" sz="1600" b="1" kern="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600" b="1" kern="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사진</a:t>
            </a:r>
            <a:r>
              <a:rPr lang="en-US" altLang="ko-KR" sz="1600" b="1" kern="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600" b="1" kern="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회의 참석자 명단</a:t>
            </a:r>
            <a:r>
              <a:rPr lang="en-US" altLang="ko-KR" sz="1600" b="1" kern="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 latinLnBrk="1">
              <a:defRPr/>
            </a:pPr>
            <a:r>
              <a:rPr lang="ko-KR" altLang="en-US" sz="1600" b="1" kern="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600" b="1" kern="0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LINC</a:t>
            </a:r>
            <a:r>
              <a:rPr lang="en-US" altLang="ko-KR" sz="1600" b="1" kern="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ko-KR" altLang="en-US" sz="1600" b="1" kern="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사업단 제출</a:t>
            </a:r>
            <a:r>
              <a:rPr lang="ko-KR" altLang="en-US" sz="16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64394" y="1333307"/>
            <a:ext cx="2232000" cy="3780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 cap="flat" cmpd="sng" algn="ctr">
            <a:solidFill>
              <a:srgbClr val="1E447C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" pitchFamily="2" charset="2"/>
              <a:buChar char="u"/>
              <a:tabLst/>
              <a:defRPr/>
            </a:pP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  <a:p>
            <a:pPr marR="0" lvl="0" algn="just" defTabSz="91440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tabLst/>
              <a:defRPr/>
            </a:pP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  <a:p>
            <a:pPr marL="0" marR="0" lvl="0" indent="180975" defTabSz="91440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" pitchFamily="2" charset="2"/>
              <a:buChar char="u"/>
              <a:tabLst/>
              <a:defRPr/>
            </a:pP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974569" y="1331665"/>
            <a:ext cx="2232000" cy="3780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50800" cap="flat" cmpd="sng" algn="ctr">
            <a:solidFill>
              <a:srgbClr val="1E447C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" pitchFamily="2" charset="2"/>
              <a:buChar char="u"/>
              <a:tabLst/>
              <a:defRPr/>
            </a:pP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  <a:p>
            <a:pPr marR="0" lvl="0" algn="just" defTabSz="91440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tabLst/>
              <a:defRPr/>
            </a:pP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  <a:p>
            <a:pPr marL="0" marR="0" lvl="0" indent="180975" defTabSz="91440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" pitchFamily="2" charset="2"/>
              <a:buChar char="u"/>
              <a:tabLst/>
              <a:defRPr/>
            </a:pP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4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1E4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479009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4) 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 지원 절차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회의비 증빙서류 안내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1" dirty="0">
              <a:solidFill>
                <a:srgbClr val="1E447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588558"/>
              </p:ext>
            </p:extLst>
          </p:nvPr>
        </p:nvGraphicFramePr>
        <p:xfrm>
          <a:off x="985145" y="1661310"/>
          <a:ext cx="10258425" cy="4935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093"/>
                <a:gridCol w="8485332"/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증빙서류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44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주의사항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447C"/>
                    </a:solidFill>
                  </a:tcPr>
                </a:tc>
              </a:tr>
              <a:tr h="3060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①카드 영수증</a:t>
                      </a:r>
                      <a:endParaRPr lang="ko-KR" altLang="en-US" sz="1200" b="1" kern="0" spc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•카드 사용은 오후 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 이전까지 사용 가능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주말 및 공휴일 사용 금지</a:t>
                      </a:r>
                      <a:endParaRPr kumimoji="0" lang="en-US" altLang="ko-K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7E6E6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•회의비 카드 결제는 회의 종료 후 최소 </a:t>
                      </a:r>
                      <a:r>
                        <a:rPr lang="en-US" altLang="ko-KR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 이후 결제</a:t>
                      </a:r>
                      <a:r>
                        <a:rPr lang="en-US" altLang="ko-KR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최소 회의시간</a:t>
                      </a:r>
                      <a:r>
                        <a:rPr lang="en-US" altLang="ko-KR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1</a:t>
                      </a:r>
                      <a:r>
                        <a:rPr lang="ko-KR" altLang="en-US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</a:t>
                      </a:r>
                      <a:r>
                        <a:rPr lang="en-US" altLang="ko-KR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최소 식사시간</a:t>
                      </a:r>
                      <a:r>
                        <a:rPr lang="en-US" altLang="ko-KR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1</a:t>
                      </a:r>
                      <a:r>
                        <a:rPr lang="ko-KR" altLang="en-US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시간으로 진행</a:t>
                      </a:r>
                      <a:r>
                        <a:rPr lang="en-US" altLang="ko-KR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1200" b="1" kern="120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ex) </a:t>
                      </a:r>
                      <a:r>
                        <a:rPr lang="ko-KR" altLang="en-US" sz="1200" b="1" kern="120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회의 시작 시간</a:t>
                      </a:r>
                      <a:r>
                        <a:rPr lang="en-US" altLang="ko-KR" sz="1200" b="1" kern="120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200" b="1" kern="1200" baseline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200" b="1" kern="120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</a:t>
                      </a:r>
                      <a:r>
                        <a:rPr lang="en-US" altLang="ko-KR" sz="1200" b="1" kern="120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회의 종료 시간</a:t>
                      </a:r>
                      <a:r>
                        <a:rPr lang="en-US" altLang="ko-KR" sz="1200" b="1" kern="120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200" b="1" kern="1200" baseline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12</a:t>
                      </a:r>
                      <a:r>
                        <a:rPr lang="ko-KR" altLang="en-US" sz="1200" b="1" kern="1200" baseline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 → 카드 결제 가능 시간</a:t>
                      </a:r>
                      <a:r>
                        <a:rPr lang="en-US" altLang="ko-KR" sz="1200" b="1" kern="1200" baseline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13</a:t>
                      </a:r>
                      <a:r>
                        <a:rPr lang="ko-KR" altLang="en-US" sz="1200" b="1" kern="1200" baseline="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 이후</a:t>
                      </a:r>
                      <a:endParaRPr lang="en-US" altLang="ko-KR" sz="1200" b="1" kern="1200" dirty="0" smtClean="0">
                        <a:solidFill>
                          <a:srgbClr val="00B05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•식사 장소는 일반</a:t>
                      </a:r>
                      <a:r>
                        <a:rPr lang="ko-KR" altLang="en-US" sz="12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음식점만 가능</a:t>
                      </a:r>
                      <a:r>
                        <a:rPr lang="en-US" altLang="ko-KR" sz="12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카페</a:t>
                      </a:r>
                      <a:r>
                        <a:rPr lang="en-US" altLang="ko-KR" sz="12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주점</a:t>
                      </a:r>
                      <a:r>
                        <a:rPr lang="en-US" altLang="ko-KR" sz="12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호프집 등 불가</a:t>
                      </a:r>
                      <a:r>
                        <a:rPr lang="en-US" altLang="ko-KR" sz="12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•지출결의서 신청 시 예산 금액 한도 내</a:t>
                      </a:r>
                      <a:r>
                        <a:rPr lang="en-US" altLang="ko-KR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부가세 포함</a:t>
                      </a:r>
                      <a:r>
                        <a:rPr lang="en-US" altLang="ko-KR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에서 사용</a:t>
                      </a:r>
                      <a:endParaRPr lang="en-US" altLang="ko-KR" sz="12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※ 1</a:t>
                      </a:r>
                      <a:r>
                        <a:rPr lang="ko-KR" altLang="en-US" sz="12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 식사비 외 결제 불가</a:t>
                      </a:r>
                      <a:r>
                        <a:rPr lang="en-US" altLang="ko-KR" sz="12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후식 등</a:t>
                      </a:r>
                      <a:r>
                        <a:rPr lang="en-US" altLang="ko-KR" sz="12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•실제 사용금액은 회의 당일 참석 인원</a:t>
                      </a:r>
                      <a:r>
                        <a:rPr lang="en-US" altLang="ko-KR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(1</a:t>
                      </a:r>
                      <a:r>
                        <a:rPr lang="ko-KR" altLang="en-US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인당</a:t>
                      </a:r>
                      <a:r>
                        <a:rPr lang="en-US" altLang="ko-KR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20,000</a:t>
                      </a:r>
                      <a:r>
                        <a:rPr lang="ko-KR" altLang="en-US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원</a:t>
                      </a:r>
                      <a:r>
                        <a:rPr lang="en-US" altLang="ko-KR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금액만 사용</a:t>
                      </a:r>
                      <a:endParaRPr lang="en-US" altLang="ko-KR" sz="12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1200" b="1" kern="120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ex) </a:t>
                      </a:r>
                      <a:r>
                        <a:rPr lang="ko-KR" altLang="en-US" sz="1200" b="1" kern="120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예산 신청 </a:t>
                      </a:r>
                      <a:r>
                        <a:rPr lang="en-US" altLang="ko-KR" sz="1200" b="1" kern="120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200" b="1" kern="120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명 </a:t>
                      </a:r>
                      <a:r>
                        <a:rPr lang="en-US" altLang="ko-KR" sz="1200" b="1" kern="120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× 20,000</a:t>
                      </a:r>
                      <a:r>
                        <a:rPr lang="ko-KR" altLang="en-US" sz="1200" b="1" kern="120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원 </a:t>
                      </a:r>
                      <a:r>
                        <a:rPr lang="en-US" altLang="ko-KR" sz="1200" b="1" kern="120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= 100,000</a:t>
                      </a:r>
                      <a:r>
                        <a:rPr lang="ko-KR" altLang="en-US" sz="1200" b="1" kern="120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원 → 당일 참석 </a:t>
                      </a:r>
                      <a:r>
                        <a:rPr lang="en-US" altLang="ko-KR" sz="1200" b="1" kern="120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200" b="1" kern="1200" dirty="0" smtClean="0">
                          <a:solidFill>
                            <a:srgbClr val="00B05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명 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× 20,000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원 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= 80,000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원 초과 사용 불가 </a:t>
                      </a:r>
                      <a:endParaRPr lang="en-US" altLang="ko-KR" sz="1200" b="1" kern="1200" dirty="0" smtClean="0">
                        <a:solidFill>
                          <a:srgbClr val="00B05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•카드 영수증에 음식 품목 나오지 않도록 합계 금액만 나오도록 발행</a:t>
                      </a:r>
                      <a:endParaRPr lang="en-US" altLang="ko-KR" sz="12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※ </a:t>
                      </a:r>
                      <a:r>
                        <a:rPr lang="ko-KR" altLang="en-US" sz="12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영수증에 주류 사용 불가</a:t>
                      </a:r>
                      <a:r>
                        <a:rPr lang="en-US" altLang="ko-KR" sz="12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주류 표기 시 학생 본인 부담</a:t>
                      </a:r>
                      <a:endParaRPr lang="en-US" altLang="ko-KR" sz="1200" b="1" kern="1200" dirty="0" smtClean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•카드 결제 서명은 </a:t>
                      </a:r>
                      <a:r>
                        <a:rPr lang="ko-KR" altLang="en-US" sz="120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정자체로</a:t>
                      </a:r>
                      <a:r>
                        <a:rPr lang="ko-KR" altLang="en-US" sz="1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팀장 이름 서명</a:t>
                      </a:r>
                      <a:endParaRPr lang="en-US" altLang="ko-KR" sz="1200" b="1" kern="1200" dirty="0" smtClean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795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②회의록</a:t>
                      </a:r>
                      <a:endParaRPr kumimoji="0" lang="ko-KR" altLang="en-US" sz="12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E7E6E6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•회의장소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교내 및 산업체 회의실 가능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음식점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카페 불가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), 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일시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최소 회의시간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1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 이상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기재</a:t>
                      </a:r>
                      <a:endParaRPr kumimoji="0" lang="en-US" altLang="ko-K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7E6E6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•회의내용은 최대한 자세하게 기재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내용 짧은 경우 반려 → </a:t>
                      </a:r>
                      <a:r>
                        <a:rPr kumimoji="0" lang="ko-KR" altLang="en-US" sz="12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재작성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•회의록 작성 시 회의사진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회의실에서 회의하는 모습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회의 참석자 전원이 나온 사진만 인정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업로드 후 회의록 출력 시 자동 출력</a:t>
                      </a:r>
                      <a:endParaRPr lang="ko-KR" altLang="en-US" sz="2400" dirty="0"/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79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③회의 참석자 명단</a:t>
                      </a:r>
                      <a:endParaRPr kumimoji="0" lang="ko-KR" altLang="en-US" sz="12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E7E6E6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•지출결의서 출력 시 자동 출력 → 당일 회의 참석자만 서명하여 회의록과 함께 제출</a:t>
                      </a:r>
                      <a:endParaRPr kumimoji="0" lang="en-US" altLang="ko-K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7E6E6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•지도교수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&amp;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산업체 </a:t>
                      </a:r>
                      <a:r>
                        <a:rPr kumimoji="0" lang="ko-KR" altLang="en-US" sz="12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멘토</a:t>
                      </a: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필수 참석 → 서명</a:t>
                      </a:r>
                      <a:endParaRPr lang="ko-KR" altLang="en-US" sz="2400" dirty="0"/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44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텍스트 개체 틀 8"/>
          <p:cNvSpPr txBox="1">
            <a:spLocks/>
          </p:cNvSpPr>
          <p:nvPr/>
        </p:nvSpPr>
        <p:spPr>
          <a:xfrm>
            <a:off x="880724" y="1208315"/>
            <a:ext cx="8472826" cy="44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400" b="1" dirty="0" smtClean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회의비는 </a:t>
            </a:r>
            <a:r>
              <a:rPr lang="ko-KR" altLang="en-US" sz="1400" b="1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산학연계 </a:t>
            </a:r>
            <a:r>
              <a:rPr lang="ko-KR" altLang="en-US" sz="1400" b="1" dirty="0" err="1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</a:t>
            </a:r>
            <a:r>
              <a:rPr lang="ko-KR" altLang="en-US" sz="1400" b="1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디자인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팀만 사용 가능</a:t>
            </a:r>
            <a:r>
              <a:rPr lang="en-US" altLang="ko-KR" sz="14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회의비는 연구비카드 결제 방법으로 지원 </a:t>
            </a:r>
            <a:r>
              <a:rPr lang="en-US" altLang="ko-KR" sz="1400" b="1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 err="1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팀당</a:t>
            </a:r>
            <a:r>
              <a:rPr lang="ko-KR" altLang="en-US" sz="1400" b="1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b="1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지원</a:t>
            </a:r>
            <a:r>
              <a:rPr lang="en-US" altLang="ko-KR" sz="1400" b="1" dirty="0" smtClean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42900" indent="-342900" algn="l">
              <a:buFont typeface="Wingdings" panose="05000000000000000000" pitchFamily="2" charset="2"/>
              <a:buChar char="l"/>
            </a:pPr>
            <a:endParaRPr lang="ko-KR" altLang="en-US" sz="1800" b="1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76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7431" y="1165469"/>
            <a:ext cx="11253854" cy="528606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LINC+</a:t>
            </a:r>
            <a:r>
              <a:rPr lang="ko-KR" altLang="en-US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사업단 지원 팀은 유형의 결과물</a:t>
            </a:r>
            <a:r>
              <a:rPr lang="en-US" altLang="ko-KR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계획서</a:t>
            </a:r>
            <a:r>
              <a:rPr lang="en-US" altLang="ko-KR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중간</a:t>
            </a:r>
            <a:r>
              <a:rPr lang="en-US" altLang="ko-KR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결과보고서</a:t>
            </a:r>
            <a:r>
              <a:rPr lang="en-US" altLang="ko-KR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과제물</a:t>
            </a:r>
            <a:r>
              <a:rPr lang="en-US" altLang="ko-KR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있어야 하며</a:t>
            </a:r>
            <a:r>
              <a:rPr lang="en-US" altLang="ko-KR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 err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</a:t>
            </a:r>
            <a:r>
              <a:rPr lang="ko-KR" altLang="en-US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디자인 경진대회에 </a:t>
            </a:r>
            <a:r>
              <a:rPr lang="ko-KR" altLang="en-US" sz="15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 별 </a:t>
            </a:r>
            <a:r>
              <a:rPr lang="ko-KR" altLang="en-US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과제물을 출품하여야 함</a:t>
            </a:r>
            <a:r>
              <a:rPr lang="en-US" altLang="ko-KR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 공개 원칙</a:t>
            </a:r>
            <a:r>
              <a:rPr lang="en-US" altLang="ko-KR" sz="15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팀장</a:t>
            </a:r>
            <a:r>
              <a:rPr lang="en-US" altLang="ko-KR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 및 주제 변경은 중간보고서 제출 기간에만 </a:t>
            </a:r>
            <a:r>
              <a:rPr lang="ko-KR" altLang="en-US" sz="15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가능함</a:t>
            </a:r>
            <a:endParaRPr lang="en-US" altLang="ko-KR" sz="1500" dirty="0" smtClean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모든 실험실습비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재료비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여비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회의비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사용을 위한 신청은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LINC+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사업단 홈페이지에서 가능함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실험실습비는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LINC+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사업단 홈페이지에 신청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최소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일전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하고 사업단의 승인을 받은 후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지출결의서를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제출해야 신청이 완료됨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※ </a:t>
            </a:r>
            <a:r>
              <a:rPr lang="ko-KR" altLang="en-US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재료비 </a:t>
            </a:r>
            <a:r>
              <a:rPr lang="ko-KR" altLang="en-US" sz="1500" u="sng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지출결의서는 </a:t>
            </a:r>
            <a:r>
              <a:rPr lang="en-US" altLang="ko-KR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09.24(</a:t>
            </a:r>
            <a:r>
              <a:rPr lang="ko-KR" altLang="en-US" sz="1500" u="sng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</a:t>
            </a:r>
            <a:r>
              <a:rPr lang="en-US" altLang="ko-KR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)~11.29(</a:t>
            </a:r>
            <a:r>
              <a:rPr lang="ko-KR" altLang="en-US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</a:t>
            </a:r>
            <a:r>
              <a:rPr lang="en-US" altLang="ko-KR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기간 동안 매주 화요일</a:t>
            </a:r>
            <a:r>
              <a:rPr lang="en-US" altLang="ko-KR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금요일 제출</a:t>
            </a:r>
            <a:endParaRPr lang="en-US" altLang="ko-KR" sz="1500" u="sng" dirty="0" smtClean="0">
              <a:solidFill>
                <a:srgbClr val="F6503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※ </a:t>
            </a:r>
            <a:r>
              <a:rPr lang="ko-KR" altLang="en-US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여비</a:t>
            </a:r>
            <a:r>
              <a:rPr lang="en-US" altLang="ko-KR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회의비 지출결의서는 출장일</a:t>
            </a:r>
            <a:r>
              <a:rPr lang="en-US" altLang="ko-KR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회의일 최소 </a:t>
            </a:r>
            <a:r>
              <a:rPr lang="en-US" altLang="ko-KR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일전까지 제출</a:t>
            </a:r>
            <a:r>
              <a:rPr lang="en-US" altLang="ko-KR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당일 제출 할 경우 지원 불가</a:t>
            </a:r>
            <a:r>
              <a:rPr lang="en-US" altLang="ko-KR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 지원 기간 후반에는 신청 팀 수가 많아 지원 업무가 다소 지연될 수 있음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실험실습비는 미리 신청 바람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 신청 시 지출결의서와 증빙서류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원본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미흡할 경우에는 지원 불가함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사업단에 제출하는 서류는 모두 원본이어야 함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증빙서류를 파일로 받은 경우 업체 도장이 꼭 날인되어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컬러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스캔본이어야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함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실험실습비로 구입한 </a:t>
            </a:r>
            <a:r>
              <a:rPr lang="ko-KR" altLang="en-US" sz="1500" dirty="0" err="1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기자재성</a:t>
            </a:r>
            <a:r>
              <a:rPr lang="ko-KR" altLang="en-US" sz="1500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물품 중 분해 및 조립하지 않은 완제품은 경진대회 종료 후 사업단에 반납 필수</a:t>
            </a:r>
            <a:endParaRPr lang="en-US" altLang="ko-KR" sz="1500" dirty="0" smtClean="0">
              <a:solidFill>
                <a:srgbClr val="F6503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캡스톤디자인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활동 지원 및 추후 일정은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LINC+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사업단 홈페이지를 통해서 공지함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※ </a:t>
            </a:r>
            <a:r>
              <a:rPr lang="ko-KR" altLang="en-US" sz="1500" u="sng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홈페이지 미 가입으로 인해 지원상 발생 추후 발생하는 불이익의 경우 본인 책임으로 간주하오니 사업단 홈페이지에 가입 바람</a:t>
            </a:r>
            <a:endParaRPr lang="en-US" altLang="ko-KR" sz="1500" u="sng" dirty="0" smtClean="0">
              <a:solidFill>
                <a:srgbClr val="F6503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설명회에서 안내한 사항은 매뉴얼 책자와 설명회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PPT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LINC+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사업단 홈페이지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공지사항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참고하시기 바랍니다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담당부서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문의처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LINC+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사업단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산학교육아카데미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☎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063-270-4515, 4435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16615" y="477786"/>
            <a:ext cx="275107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★</a:t>
            </a:r>
            <a:r>
              <a:rPr lang="en-US" altLang="ko-KR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LINC+</a:t>
            </a:r>
            <a:r>
              <a:rPr lang="ko-KR" altLang="en-US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사업단 당부의 말</a:t>
            </a:r>
            <a:endParaRPr lang="ko-KR" altLang="en-US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148" y="5859715"/>
            <a:ext cx="1371122" cy="72395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587" y="480033"/>
            <a:ext cx="1339378" cy="46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1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792639" y="1484784"/>
            <a:ext cx="1935145" cy="2437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5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en-US" altLang="ko-KR" sz="115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21976" y="3501736"/>
            <a:ext cx="45704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캡스톤디자인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지원 프로그램 안내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587" y="480033"/>
            <a:ext cx="1339378" cy="46878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31539" y="430133"/>
            <a:ext cx="11309745" cy="630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148" y="5859715"/>
            <a:ext cx="1371122" cy="7239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9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b="1" dirty="0" err="1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캡스톤디자인</a:t>
            </a:r>
            <a:r>
              <a:rPr lang="ko-KR" altLang="en-US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주요 일정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50790"/>
              </p:ext>
            </p:extLst>
          </p:nvPr>
        </p:nvGraphicFramePr>
        <p:xfrm>
          <a:off x="487431" y="1447863"/>
          <a:ext cx="11253853" cy="378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551"/>
                <a:gridCol w="4925291"/>
                <a:gridCol w="4052011"/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일정</a:t>
                      </a:r>
                      <a:endParaRPr lang="ko-KR" altLang="en-US" sz="16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추진내용</a:t>
                      </a:r>
                      <a:endParaRPr lang="ko-KR" altLang="en-US" sz="16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비고</a:t>
                      </a:r>
                      <a:endParaRPr lang="ko-KR" altLang="en-US" sz="16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  <a:tr h="472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09.21(</a:t>
                      </a:r>
                      <a:r>
                        <a:rPr lang="ko-KR" altLang="en-US" sz="1400" b="1" kern="120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4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캡스톤디자인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사전교육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baseline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액션러닝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1</a:t>
                      </a:r>
                      <a:r>
                        <a:rPr lang="ko-KR" altLang="en-US" sz="1400" b="1" kern="1200" baseline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차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09:00 ~ 18:00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kern="1200" dirty="0" err="1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팀당</a:t>
                      </a: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1" kern="120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 이상 수강 필수</a:t>
                      </a:r>
                      <a:endParaRPr lang="en-US" altLang="ko-KR" sz="1400" b="1" kern="1200" dirty="0" smtClean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kern="1200" dirty="0" err="1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미이수시</a:t>
                      </a: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재료비 지원 불가</a:t>
                      </a:r>
                      <a:endParaRPr lang="en-US" altLang="ko-KR" sz="1400" b="1" kern="1200" dirty="0" smtClean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en-US" altLang="ko-KR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400" b="1" kern="120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월 중 추가 교육 예정</a:t>
                      </a:r>
                      <a:endParaRPr lang="en-US" altLang="ko-KR" sz="1400" b="1" kern="1200" dirty="0" smtClean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72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09.28(</a:t>
                      </a:r>
                      <a:r>
                        <a:rPr lang="ko-KR" altLang="en-US" sz="1400" b="1" kern="120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4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캡스톤디자인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사전교육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baseline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액션러닝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2</a:t>
                      </a:r>
                      <a:r>
                        <a:rPr lang="ko-KR" altLang="en-US" sz="1400" b="1" kern="1200" baseline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차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09:00 ~ 18:00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E447C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816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09.24(</a:t>
                      </a:r>
                      <a:r>
                        <a:rPr lang="ko-KR" altLang="en-US" sz="1400" b="1" kern="120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)~11.29(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실험 실습비 지원</a:t>
                      </a:r>
                      <a:endParaRPr lang="en-US" altLang="ko-KR" sz="1400" b="1" kern="1200" baseline="0" dirty="0" smtClean="0">
                        <a:solidFill>
                          <a:srgbClr val="1E447C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여비</a:t>
                      </a:r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400" b="1" kern="1200" baseline="0" dirty="0" err="1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팀당</a:t>
                      </a: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전주</a:t>
                      </a:r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(5</a:t>
                      </a: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</a:t>
                      </a:r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), </a:t>
                      </a: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타 지역</a:t>
                      </a:r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</a:t>
                      </a: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</a:t>
                      </a:r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E447C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816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E447C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실험 실습비 지원</a:t>
                      </a:r>
                      <a:endParaRPr lang="en-US" altLang="ko-KR" sz="1400" b="1" kern="1200" baseline="0" dirty="0" smtClean="0">
                        <a:solidFill>
                          <a:srgbClr val="1E447C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회의비</a:t>
                      </a:r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400" b="1" kern="1200" baseline="0" dirty="0" err="1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팀당</a:t>
                      </a: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총 </a:t>
                      </a:r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</a:t>
                      </a:r>
                      <a:endParaRPr lang="ko-KR" altLang="en-US" sz="1400" b="1" dirty="0" smtClean="0">
                        <a:solidFill>
                          <a:srgbClr val="1E447C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09.24(</a:t>
                      </a:r>
                      <a:r>
                        <a:rPr lang="ko-KR" altLang="en-US" sz="1400" b="1" kern="120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)~11.29(</a:t>
                      </a:r>
                      <a:r>
                        <a:rPr lang="ko-KR" altLang="en-US" sz="1400" b="1" kern="120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실험 실습비 지원</a:t>
                      </a:r>
                      <a:endParaRPr lang="en-US" altLang="ko-KR" sz="1400" b="1" kern="1200" dirty="0" smtClean="0">
                        <a:solidFill>
                          <a:srgbClr val="1E447C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재료비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300,000</a:t>
                      </a:r>
                      <a:r>
                        <a:rPr lang="ko-KR" altLang="en-US" sz="1400" b="1" kern="120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원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~2,000,000</a:t>
                      </a:r>
                      <a:r>
                        <a:rPr lang="ko-KR" altLang="en-US" sz="1400" b="1" kern="120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원</a:t>
                      </a:r>
                      <a:endParaRPr lang="en-US" altLang="ko-KR" sz="1400" b="1" kern="1200" dirty="0" smtClean="0">
                        <a:solidFill>
                          <a:srgbClr val="1E447C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- 09/24~ </a:t>
                      </a:r>
                      <a:r>
                        <a:rPr lang="ko-KR" altLang="en-US" sz="1400" b="1" kern="1200" baseline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매주 화요일</a:t>
                      </a:r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400" b="1" kern="1200" baseline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금요일</a:t>
                      </a:r>
                      <a:endParaRPr lang="en-US" altLang="ko-KR" sz="1400" b="1" kern="1200" baseline="0" dirty="0" smtClean="0">
                        <a:solidFill>
                          <a:srgbClr val="1E447C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kern="1200" dirty="0" err="1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팀당</a:t>
                      </a:r>
                      <a:r>
                        <a:rPr lang="en-US" altLang="ko-KR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3</a:t>
                      </a:r>
                      <a:r>
                        <a:rPr lang="ko-KR" altLang="en-US" sz="1400" b="1" kern="1200" baseline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 </a:t>
                      </a:r>
                      <a:r>
                        <a:rPr lang="ko-KR" altLang="en-US" sz="1400" b="1" kern="1200" baseline="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이내로 신청 가능</a:t>
                      </a:r>
                      <a:endParaRPr lang="en-US" altLang="ko-KR" sz="1400" b="1" kern="1200" baseline="0" dirty="0" smtClean="0">
                        <a:solidFill>
                          <a:srgbClr val="1E447C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en-US" altLang="ko-KR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LINC+</a:t>
                      </a: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사업단</a:t>
                      </a:r>
                      <a:r>
                        <a:rPr lang="en-US" altLang="ko-KR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공학교육혁신센터 학과 구분하여</a:t>
                      </a:r>
                      <a:endParaRPr lang="en-US" altLang="ko-KR" sz="1400" b="1" kern="1200" dirty="0" smtClean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4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지원 예정</a:t>
                      </a:r>
                      <a:endParaRPr lang="en-US" altLang="ko-KR" sz="1400" b="1" kern="1200" dirty="0" smtClean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68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b="1" dirty="0" err="1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캡스톤디자인</a:t>
            </a:r>
            <a:r>
              <a:rPr lang="ko-KR" altLang="en-US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주요 일정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87431" y="5974280"/>
            <a:ext cx="9399105" cy="558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3600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상기 </a:t>
            </a:r>
            <a:r>
              <a:rPr lang="ko-KR" altLang="en-US" sz="1600" b="1" dirty="0" err="1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캡스톤</a:t>
            </a:r>
            <a:r>
              <a:rPr lang="ko-KR" altLang="en-US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디자인 지원 일정은 변경될 수 있습니다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905595"/>
              </p:ext>
            </p:extLst>
          </p:nvPr>
        </p:nvGraphicFramePr>
        <p:xfrm>
          <a:off x="487431" y="1156433"/>
          <a:ext cx="11230437" cy="3649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551"/>
                <a:gridCol w="5247570"/>
                <a:gridCol w="3597316"/>
              </a:tblGrid>
              <a:tr h="406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일정</a:t>
                      </a:r>
                      <a:endParaRPr lang="ko-KR" altLang="en-US" sz="16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추진내용</a:t>
                      </a:r>
                      <a:endParaRPr lang="ko-KR" altLang="en-US" sz="16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비고</a:t>
                      </a:r>
                      <a:endParaRPr lang="ko-KR" altLang="en-US" sz="16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  <a:tr h="3661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400" b="1" kern="120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월 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</a:t>
                      </a:r>
                      <a:endParaRPr lang="en-US" altLang="ko-KR" sz="14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캡스톤디자인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사전교육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baseline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특허실무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교육 이수</a:t>
                      </a:r>
                      <a:r>
                        <a:rPr lang="ko-KR" altLang="en-US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시 경진대회 </a:t>
                      </a:r>
                      <a:r>
                        <a:rPr lang="ko-KR" altLang="en-US" sz="1400" b="1" kern="1200" baseline="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가산점</a:t>
                      </a:r>
                      <a:r>
                        <a:rPr lang="ko-KR" altLang="en-US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부여</a:t>
                      </a:r>
                      <a:endParaRPr lang="en-US" altLang="ko-KR" sz="14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26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1400" b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ko-KR" altLang="en-US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</a:t>
                      </a:r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컨설팅 실시</a:t>
                      </a:r>
                      <a:endParaRPr lang="en-US" altLang="ko-KR" sz="14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전기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전자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기계시스템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설계</a:t>
                      </a: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제품</a:t>
                      </a:r>
                      <a:r>
                        <a:rPr lang="ko-KR" altLang="en-US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사업화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지식재산권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</a:p>
                    <a:p>
                      <a:pPr algn="l" latinLnBrk="1"/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코딩 분야별 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회당 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팀 이하</a:t>
                      </a: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컨설팅</a:t>
                      </a:r>
                      <a:r>
                        <a:rPr lang="ko-KR" altLang="en-US" sz="1400" b="1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신청</a:t>
                      </a:r>
                      <a:r>
                        <a:rPr lang="en-US" altLang="ko-KR" sz="1400" b="1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400" b="1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실시 기간 추후 별도 공지</a:t>
                      </a:r>
                      <a:endParaRPr lang="ko-KR" altLang="en-US" sz="1400" b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61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11.01.(</a:t>
                      </a:r>
                      <a:r>
                        <a:rPr lang="ko-KR" altLang="en-US" sz="1400" b="1" kern="120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)~08(</a:t>
                      </a:r>
                      <a:r>
                        <a:rPr lang="ko-KR" altLang="en-US" sz="1400" b="1" kern="120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중간보고서 제출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오아시스 업로드 및 사업단 제출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400" b="1" dirty="0" smtClean="0">
                        <a:solidFill>
                          <a:srgbClr val="1E447C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주제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팀장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팀원 및 예산 변경 기간</a:t>
                      </a:r>
                      <a:endParaRPr lang="ko-KR" altLang="en-US" sz="1400" b="1" dirty="0" smtClean="0">
                        <a:solidFill>
                          <a:srgbClr val="1E447C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855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12.02(</a:t>
                      </a:r>
                      <a:r>
                        <a:rPr lang="ko-KR" altLang="en-US" sz="1400" b="1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r>
                        <a:rPr lang="en-US" altLang="ko-KR" sz="1400" b="1" dirty="0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en-US" altLang="ko-KR" sz="1400" b="1" baseline="0" dirty="0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~12.06(</a:t>
                      </a:r>
                      <a:r>
                        <a:rPr lang="ko-KR" altLang="en-US" sz="1400" b="1" baseline="0" dirty="0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</a:t>
                      </a:r>
                      <a:r>
                        <a:rPr lang="en-US" altLang="ko-KR" sz="1400" b="1" baseline="0" dirty="0" smtClean="0">
                          <a:solidFill>
                            <a:srgbClr val="F6503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400" b="1" dirty="0" smtClean="0">
                        <a:solidFill>
                          <a:srgbClr val="F65036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경진대회 전시 </a:t>
                      </a:r>
                      <a:r>
                        <a:rPr lang="ko-KR" altLang="en-US" sz="1400" b="1" kern="1200" dirty="0" err="1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판넬</a:t>
                      </a:r>
                      <a:r>
                        <a:rPr lang="en-US" altLang="ko-KR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작품 소개</a:t>
                      </a:r>
                      <a:r>
                        <a:rPr lang="en-US" altLang="ko-KR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제출</a:t>
                      </a:r>
                      <a:endParaRPr lang="ko-KR" altLang="en-US" sz="1400" b="1" dirty="0" smtClean="0">
                        <a:solidFill>
                          <a:srgbClr val="F65036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제출 이후 팀 정보 변경 불가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심사</a:t>
                      </a:r>
                      <a:r>
                        <a:rPr lang="en-US" altLang="ko-KR" sz="14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kern="1200" baseline="0" dirty="0" err="1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옥션</a:t>
                      </a:r>
                      <a:r>
                        <a:rPr lang="ko-KR" altLang="en-US" sz="14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소개</a:t>
                      </a:r>
                      <a:r>
                        <a:rPr lang="en-US" altLang="ko-KR" sz="14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작품집 자료로 사용</a:t>
                      </a:r>
                      <a:endParaRPr lang="en-US" altLang="ko-KR" sz="1400" b="1" kern="1200" dirty="0" smtClean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61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12.23(</a:t>
                      </a:r>
                      <a:r>
                        <a:rPr lang="ko-KR" altLang="en-US" sz="1400" b="1" kern="120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)~01.03(</a:t>
                      </a:r>
                      <a:r>
                        <a:rPr lang="ko-KR" altLang="en-US" sz="1400" b="1" kern="120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400" b="1" kern="1200" dirty="0" smtClean="0">
                        <a:solidFill>
                          <a:srgbClr val="1E447C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결과보고서 제출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오아시스 업로드 및 사업단 제출</a:t>
                      </a:r>
                      <a:r>
                        <a:rPr lang="en-US" altLang="ko-KR" sz="1400" b="1" kern="1200" dirty="0" smtClean="0">
                          <a:solidFill>
                            <a:srgbClr val="1E447C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400" b="1" dirty="0" smtClean="0">
                        <a:solidFill>
                          <a:srgbClr val="1E447C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altLang="ko-KR" sz="1400" b="1" kern="1200" dirty="0" smtClean="0">
                        <a:solidFill>
                          <a:srgbClr val="1E447C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61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12.24(</a:t>
                      </a:r>
                      <a:r>
                        <a:rPr lang="ko-KR" altLang="en-US" sz="1400" b="1" kern="120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400" b="1" kern="1200" dirty="0" smtClean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kern="1200" dirty="0" err="1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캡스톤</a:t>
                      </a:r>
                      <a:r>
                        <a:rPr lang="ko-KR" altLang="en-US" sz="1400" b="1" kern="1200" baseline="0" dirty="0" err="1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r>
                        <a:rPr lang="ko-KR" altLang="en-US" sz="14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경진대회 개최</a:t>
                      </a:r>
                      <a:endParaRPr lang="ko-KR" altLang="en-US" sz="1400" b="1" kern="1200" dirty="0" smtClean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kern="1200" baseline="0" dirty="0" err="1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캡스톤디자인</a:t>
                      </a:r>
                      <a:r>
                        <a:rPr lang="ko-KR" altLang="en-US" sz="14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 err="1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옥션</a:t>
                      </a:r>
                      <a:r>
                        <a:rPr lang="ko-KR" altLang="en-US" sz="1400" b="1" kern="1200" baseline="0" dirty="0" smtClean="0">
                          <a:solidFill>
                            <a:srgbClr val="F6503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운영</a:t>
                      </a:r>
                      <a:endParaRPr lang="ko-KR" altLang="en-US" sz="1400" b="1" kern="1200" dirty="0" smtClean="0">
                        <a:solidFill>
                          <a:srgbClr val="F65036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61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2020.01</a:t>
                      </a:r>
                      <a:r>
                        <a:rPr lang="ko-KR" altLang="en-US" sz="1400" b="1" kern="120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월 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140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캡스톤디자인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기술이전 </a:t>
                      </a:r>
                      <a:r>
                        <a:rPr lang="ko-KR" altLang="en-US" sz="140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협약식</a:t>
                      </a: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개최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일정 추후 별도 공지</a:t>
                      </a:r>
                      <a:endParaRPr lang="en-US" altLang="ko-KR" sz="14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528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6615" y="477786"/>
            <a:ext cx="6304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</a:t>
            </a:r>
            <a:r>
              <a:rPr lang="ko-KR" altLang="en-US" b="1" dirty="0" err="1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캡스톤디자인</a:t>
            </a:r>
            <a:r>
              <a:rPr lang="ko-KR" altLang="en-US" b="1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실험실습비 지원 학과 구분</a:t>
            </a:r>
            <a:r>
              <a:rPr lang="en-US" altLang="ko-KR" b="1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공학교육혁신센터</a:t>
            </a:r>
            <a:r>
              <a:rPr lang="en-US" altLang="ko-KR" b="1" dirty="0" smtClean="0">
                <a:solidFill>
                  <a:srgbClr val="F6503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1" dirty="0">
              <a:solidFill>
                <a:srgbClr val="F6503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881945"/>
              </p:ext>
            </p:extLst>
          </p:nvPr>
        </p:nvGraphicFramePr>
        <p:xfrm>
          <a:off x="1578715" y="1539000"/>
          <a:ext cx="8839201" cy="43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731"/>
                <a:gridCol w="2719685"/>
                <a:gridCol w="5112785"/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연번</a:t>
                      </a:r>
                      <a:endParaRPr lang="ko-KR" altLang="en-US" sz="16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학과</a:t>
                      </a:r>
                      <a:endParaRPr lang="ko-KR" altLang="en-US" sz="16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과목명</a:t>
                      </a:r>
                      <a:endParaRPr lang="ko-KR" altLang="en-US" sz="1600" b="1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IT</a:t>
                      </a:r>
                      <a:r>
                        <a:rPr lang="ko-KR" altLang="en-US" sz="1400" b="1" kern="1200" baseline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응용시스템학과</a:t>
                      </a:r>
                      <a:endParaRPr lang="en-US" altLang="ko-KR" sz="1400" b="1" kern="1200" baseline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창의적공학설계</a:t>
                      </a:r>
                      <a:endParaRPr lang="en-US" altLang="ko-KR" sz="14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IT</a:t>
                      </a:r>
                      <a:r>
                        <a:rPr lang="ko-KR" altLang="en-US" sz="1400" b="1" kern="1200" baseline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정보공학과</a:t>
                      </a:r>
                      <a:endParaRPr lang="en-US" altLang="ko-KR" sz="1400" b="1" kern="1200" baseline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졸업프로젝트</a:t>
                      </a:r>
                      <a:endParaRPr lang="en-US" altLang="ko-KR" sz="14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바이오메디컬공학부</a:t>
                      </a:r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IT</a:t>
                      </a:r>
                      <a:r>
                        <a:rPr lang="ko-KR" altLang="en-US" sz="1400" b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융복합심화설계</a:t>
                      </a:r>
                      <a:endParaRPr lang="ko-KR" altLang="en-US" sz="1400" b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전자공학부</a:t>
                      </a:r>
                      <a:endParaRPr lang="en-US" altLang="ko-KR" sz="1400" b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IT</a:t>
                      </a:r>
                      <a:r>
                        <a:rPr lang="ko-KR" altLang="en-US" sz="1400" b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융복합종합설계</a:t>
                      </a:r>
                      <a:endParaRPr lang="ko-KR" altLang="en-US" sz="1400" b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</a:t>
                      </a:r>
                      <a:endParaRPr lang="ko-KR" altLang="en-US" sz="14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토목공학과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창의적공학설계</a:t>
                      </a:r>
                      <a:endParaRPr lang="en-US" altLang="ko-KR" sz="14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400" b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항공우주공학과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창의적공학설계</a:t>
                      </a:r>
                      <a:endParaRPr lang="en-US" altLang="ko-KR" sz="14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400" b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화학공학부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화학공학종합설계</a:t>
                      </a:r>
                      <a:endParaRPr lang="en-US" altLang="ko-KR" sz="1400" b="1" kern="12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9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44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792639" y="1484784"/>
            <a:ext cx="1935145" cy="2437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5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en-US" altLang="ko-KR" sz="115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67307" y="3515696"/>
            <a:ext cx="43877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LINC+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사업단 전산프로그램 안내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587" y="480033"/>
            <a:ext cx="1339378" cy="46878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31539" y="430133"/>
            <a:ext cx="11309745" cy="630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148" y="5859715"/>
            <a:ext cx="1371122" cy="7239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7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82369" y="1308691"/>
            <a:ext cx="1487997" cy="623454"/>
            <a:chOff x="947199" y="1315887"/>
            <a:chExt cx="2185501" cy="623454"/>
          </a:xfrm>
        </p:grpSpPr>
        <p:sp>
          <p:nvSpPr>
            <p:cNvPr id="18" name="오각형 17"/>
            <p:cNvSpPr/>
            <p:nvPr/>
          </p:nvSpPr>
          <p:spPr>
            <a:xfrm rot="10800000">
              <a:off x="947199" y="1315887"/>
              <a:ext cx="1912442" cy="62345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18156" y="1432557"/>
              <a:ext cx="2014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팀원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684455" y="1334950"/>
            <a:ext cx="4825220" cy="4717477"/>
            <a:chOff x="2489560" y="1301412"/>
            <a:chExt cx="7272005" cy="5368213"/>
          </a:xfrm>
        </p:grpSpPr>
        <p:sp>
          <p:nvSpPr>
            <p:cNvPr id="11" name="직사각형 10"/>
            <p:cNvSpPr/>
            <p:nvPr/>
          </p:nvSpPr>
          <p:spPr>
            <a:xfrm>
              <a:off x="2489560" y="6118997"/>
              <a:ext cx="7272005" cy="550628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kumimoji="0" lang="ko-KR" altLang="en-US" sz="1600" b="1" i="0" u="none" strike="noStrike" kern="0" cap="none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캡스톤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프로그램정보 ▶ 진행 학기</a:t>
              </a:r>
              <a:r>
                <a:rPr lang="en-US" altLang="ko-KR" sz="1600" b="1" kern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600" b="1" kern="0" dirty="0" err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팀명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▶ 보기 </a:t>
              </a:r>
              <a:endParaRPr kumimoji="0" lang="ko-KR" altLang="en-US" sz="1600" b="1" i="0" u="none" strike="noStrike" kern="0" cap="none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496358" y="1301412"/>
              <a:ext cx="7236001" cy="4788911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1E4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6615" y="477786"/>
            <a:ext cx="2547492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 지원 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절차</a:t>
            </a:r>
            <a:endParaRPr lang="ko-KR" altLang="en-US" b="1" dirty="0">
              <a:solidFill>
                <a:srgbClr val="1E447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606282" y="1341396"/>
            <a:ext cx="4825220" cy="4711025"/>
            <a:chOff x="1684455" y="1227095"/>
            <a:chExt cx="4825220" cy="4711025"/>
          </a:xfrm>
        </p:grpSpPr>
        <p:sp>
          <p:nvSpPr>
            <p:cNvPr id="25" name="직사각형 24"/>
            <p:cNvSpPr/>
            <p:nvPr/>
          </p:nvSpPr>
          <p:spPr>
            <a:xfrm>
              <a:off x="1684455" y="5454239"/>
              <a:ext cx="4825220" cy="483881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kumimoji="0" lang="ko-KR" altLang="en-US" sz="1600" b="1" i="0" u="none" strike="noStrike" kern="0" cap="none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팀관리</a:t>
              </a:r>
              <a:r>
                <a:rPr lang="ko-KR" altLang="en-US" sz="1600" b="1" kern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600" b="1" kern="0" dirty="0" err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팀지원신청서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회원관리</a:t>
              </a:r>
              <a:r>
                <a:rPr kumimoji="0" lang="ko-KR" altLang="en-US" sz="1600" b="1" i="0" u="none" strike="noStrike" kern="0" cap="none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696586" y="1227095"/>
              <a:ext cx="4801330" cy="2077901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95710" y="3345872"/>
              <a:ext cx="4801330" cy="207278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3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 flipH="1">
            <a:off x="10710047" y="1308691"/>
            <a:ext cx="1259399" cy="623454"/>
            <a:chOff x="947200" y="1315887"/>
            <a:chExt cx="1849749" cy="623454"/>
          </a:xfrm>
        </p:grpSpPr>
        <p:sp>
          <p:nvSpPr>
            <p:cNvPr id="29" name="오각형 28"/>
            <p:cNvSpPr/>
            <p:nvPr/>
          </p:nvSpPr>
          <p:spPr>
            <a:xfrm rot="10800000">
              <a:off x="947200" y="1315887"/>
              <a:ext cx="1849749" cy="623454"/>
            </a:xfrm>
            <a:prstGeom prst="homePlat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76367" y="1432557"/>
              <a:ext cx="1069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20444" y="1308691"/>
            <a:ext cx="1487997" cy="623454"/>
            <a:chOff x="947199" y="1315887"/>
            <a:chExt cx="2185501" cy="623454"/>
          </a:xfrm>
        </p:grpSpPr>
        <p:sp>
          <p:nvSpPr>
            <p:cNvPr id="18" name="오각형 17"/>
            <p:cNvSpPr/>
            <p:nvPr/>
          </p:nvSpPr>
          <p:spPr>
            <a:xfrm rot="10800000">
              <a:off x="947199" y="1315887"/>
              <a:ext cx="1912442" cy="62345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18156" y="1432557"/>
              <a:ext cx="2014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팀원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16" y="6093296"/>
            <a:ext cx="1371603" cy="43978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7431" y="350196"/>
            <a:ext cx="11253854" cy="630533"/>
          </a:xfrm>
          <a:prstGeom prst="rect">
            <a:avLst/>
          </a:prstGeom>
          <a:noFill/>
          <a:ln w="57150">
            <a:solidFill>
              <a:srgbClr val="1E4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6615" y="477786"/>
            <a:ext cx="2547492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b="1" dirty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실험실습비 지원 </a:t>
            </a:r>
            <a:r>
              <a:rPr lang="ko-KR" altLang="en-US" b="1" dirty="0" smtClean="0">
                <a:solidFill>
                  <a:srgbClr val="1E447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절차</a:t>
            </a:r>
            <a:endParaRPr lang="ko-KR" altLang="en-US" b="1" dirty="0">
              <a:solidFill>
                <a:srgbClr val="1E447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93955" y="1334950"/>
            <a:ext cx="4680843" cy="4878815"/>
            <a:chOff x="1684455" y="1334950"/>
            <a:chExt cx="4825220" cy="4878815"/>
          </a:xfrm>
        </p:grpSpPr>
        <p:sp>
          <p:nvSpPr>
            <p:cNvPr id="11" name="직사각형 10"/>
            <p:cNvSpPr/>
            <p:nvPr/>
          </p:nvSpPr>
          <p:spPr>
            <a:xfrm>
              <a:off x="1684455" y="5568547"/>
              <a:ext cx="4825220" cy="645218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kumimoji="0" lang="ko-KR" altLang="en-US" sz="1600" b="1" i="0" u="none" strike="noStrike" kern="0" cap="none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지원금 관리</a:t>
              </a:r>
              <a:r>
                <a:rPr lang="ko-KR" altLang="en-US" sz="1600" b="1" kern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▶ </a:t>
              </a:r>
              <a:r>
                <a:rPr kumimoji="0" lang="ko-KR" altLang="en-US" sz="1600" b="1" i="0" u="none" strike="noStrike" kern="0" cap="none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지원금현황</a:t>
              </a:r>
              <a:r>
                <a:rPr kumimoji="0" lang="en-US" altLang="ko-KR" sz="1600" b="1" i="0" u="none" strike="noStrike" kern="0" cap="none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kumimoji="0" lang="ko-KR" altLang="en-US" sz="1600" b="1" i="0" u="none" strike="noStrike" kern="0" cap="none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사용내역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변경신청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팀장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pPr lvl="0" algn="ctr" latinLnBrk="1">
                <a:defRPr/>
              </a:pPr>
              <a:r>
                <a:rPr lang="en-US" altLang="ko-KR" sz="1400" b="1" kern="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※ </a:t>
              </a:r>
              <a:r>
                <a:rPr lang="ko-KR" altLang="en-US" sz="1400" b="1" kern="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 변경 신청은 중간보고서 제출기간에만 신청 가능</a:t>
              </a:r>
              <a:endParaRPr kumimoji="0" lang="ko-KR" altLang="en-US" sz="1400" b="1" i="0" u="none" strike="noStrike" kern="0" cap="none" normalizeH="0" baseline="0" noProof="0" dirty="0" smtClean="0">
                <a:ln>
                  <a:noFill/>
                </a:ln>
                <a:solidFill>
                  <a:srgbClr val="F65036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88966" y="1334950"/>
              <a:ext cx="4801330" cy="208434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92074" y="3448610"/>
              <a:ext cx="4801330" cy="208434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263382" y="1329473"/>
            <a:ext cx="4680843" cy="4884292"/>
            <a:chOff x="2489560" y="1301412"/>
            <a:chExt cx="7272006" cy="5558039"/>
          </a:xfrm>
        </p:grpSpPr>
        <p:sp>
          <p:nvSpPr>
            <p:cNvPr id="21" name="직사각형 20"/>
            <p:cNvSpPr/>
            <p:nvPr/>
          </p:nvSpPr>
          <p:spPr>
            <a:xfrm>
              <a:off x="2489560" y="6118997"/>
              <a:ext cx="7272006" cy="740454"/>
            </a:xfrm>
            <a:prstGeom prst="rect">
              <a:avLst/>
            </a:prstGeom>
            <a:solidFill>
              <a:srgbClr val="1E447C"/>
            </a:solidFill>
            <a:ln w="254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latinLnBrk="1">
                <a:defRPr/>
              </a:pP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지급신청관리 ▶ 재료비관리 ▶ 신청하기</a:t>
              </a:r>
              <a:endParaRPr lang="en-US" altLang="ko-KR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latinLnBrk="1">
                <a:defRPr/>
              </a:pPr>
              <a:r>
                <a:rPr lang="en-US" altLang="ko-KR" sz="1400" b="1" kern="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※ </a:t>
              </a:r>
              <a:r>
                <a:rPr lang="ko-KR" altLang="en-US" sz="1400" b="1" kern="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재료비</a:t>
              </a:r>
              <a:r>
                <a:rPr lang="en-US" altLang="ko-KR" sz="1400" b="1" kern="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b="1" kern="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여비</a:t>
              </a:r>
              <a:r>
                <a:rPr lang="en-US" altLang="ko-KR" sz="1400" b="1" kern="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b="1" kern="0" dirty="0" smtClean="0">
                  <a:solidFill>
                    <a:srgbClr val="F6503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회의비 신청 권한은 팀장만 부여</a:t>
              </a:r>
              <a:endParaRPr lang="ko-KR" altLang="en-US" sz="1400" b="1" kern="0" dirty="0">
                <a:solidFill>
                  <a:srgbClr val="F6503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496358" y="1301412"/>
              <a:ext cx="7236001" cy="478891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 cap="flat" cmpd="sng" algn="ctr">
              <a:solidFill>
                <a:srgbClr val="1E447C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R="0" lvl="0" algn="just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  <a:p>
              <a:pPr marL="0" marR="0" lvl="0" indent="180975" defTabSz="914400" eaLnBrk="1" fontAlgn="auto" latinLnBrk="1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70000"/>
                <a:buFont typeface="Wingdings" pitchFamily="2" charset="2"/>
                <a:buChar char="u"/>
                <a:tabLst/>
                <a:defRPr/>
              </a:pP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" y="6214533"/>
            <a:ext cx="1278339" cy="5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1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9C3F097-E331-452F-B413-E71B28082B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2831</Words>
  <Application>Microsoft Office PowerPoint</Application>
  <PresentationFormat>와이드스크린</PresentationFormat>
  <Paragraphs>503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나눔고딕</vt:lpstr>
      <vt:lpstr>Wingdings</vt:lpstr>
      <vt:lpstr>Arial</vt:lpstr>
      <vt:lpstr>나눔고딕 ExtraBold</vt:lpstr>
      <vt:lpstr>HY중고딕</vt:lpstr>
      <vt:lpstr>맑은 고딕</vt:lpstr>
      <vt:lpstr>Cambria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2016-03-04T05:51:58Z</dcterms:created>
  <dcterms:modified xsi:type="dcterms:W3CDTF">2019-11-11T08:03:00Z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TC030310029991</vt:lpwstr>
  </property>
</Properties>
</file>